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10" r:id="rId3"/>
    <p:sldId id="412" r:id="rId5"/>
    <p:sldId id="413" r:id="rId6"/>
    <p:sldId id="424" r:id="rId7"/>
    <p:sldId id="425" r:id="rId8"/>
    <p:sldId id="426" r:id="rId9"/>
    <p:sldId id="445" r:id="rId10"/>
    <p:sldId id="506" r:id="rId11"/>
    <p:sldId id="446" r:id="rId12"/>
    <p:sldId id="508" r:id="rId13"/>
    <p:sldId id="509" r:id="rId14"/>
    <p:sldId id="510" r:id="rId15"/>
    <p:sldId id="449" r:id="rId16"/>
    <p:sldId id="450" r:id="rId17"/>
    <p:sldId id="451" r:id="rId18"/>
    <p:sldId id="453" r:id="rId19"/>
    <p:sldId id="511" r:id="rId20"/>
    <p:sldId id="455" r:id="rId21"/>
    <p:sldId id="528" r:id="rId22"/>
    <p:sldId id="456" r:id="rId23"/>
    <p:sldId id="457" r:id="rId24"/>
    <p:sldId id="495" r:id="rId25"/>
    <p:sldId id="458" r:id="rId26"/>
    <p:sldId id="496" r:id="rId27"/>
    <p:sldId id="459" r:id="rId28"/>
    <p:sldId id="460" r:id="rId29"/>
    <p:sldId id="497" r:id="rId30"/>
    <p:sldId id="461" r:id="rId31"/>
    <p:sldId id="429" r:id="rId32"/>
    <p:sldId id="421" r:id="rId3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86" d="100"/>
          <a:sy n="86" d="100"/>
        </p:scale>
        <p:origin x="614" y="62"/>
      </p:cViewPr>
      <p:guideLst>
        <p:guide orient="horz" pos="2205"/>
        <p:guide pos="383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7" Type="http://schemas.openxmlformats.org/officeDocument/2006/relationships/commentAuthors" Target="commentAuthors.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560"/>
            <a:ext cx="10363200" cy="1470117"/>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445"/>
            <a:ext cx="8534401" cy="1752711"/>
          </a:xfrm>
        </p:spPr>
        <p:txBody>
          <a:bodyPr/>
          <a:lstStyle>
            <a:lvl1pPr marL="0" indent="0" algn="ctr">
              <a:buNone/>
              <a:defRPr>
                <a:solidFill>
                  <a:schemeClr val="tx1">
                    <a:tint val="75000"/>
                  </a:schemeClr>
                </a:solidFill>
              </a:defRPr>
            </a:lvl1pPr>
            <a:lvl2pPr marL="543560" indent="0" algn="ctr">
              <a:buNone/>
              <a:defRPr>
                <a:solidFill>
                  <a:schemeClr val="tx1">
                    <a:tint val="75000"/>
                  </a:schemeClr>
                </a:solidFill>
              </a:defRPr>
            </a:lvl2pPr>
            <a:lvl3pPr marL="1086485" indent="0" algn="ctr">
              <a:buNone/>
              <a:defRPr>
                <a:solidFill>
                  <a:schemeClr val="tx1">
                    <a:tint val="75000"/>
                  </a:schemeClr>
                </a:solidFill>
              </a:defRPr>
            </a:lvl3pPr>
            <a:lvl4pPr marL="1630045" indent="0" algn="ctr">
              <a:buNone/>
              <a:defRPr>
                <a:solidFill>
                  <a:schemeClr val="tx1">
                    <a:tint val="75000"/>
                  </a:schemeClr>
                </a:solidFill>
              </a:defRPr>
            </a:lvl4pPr>
            <a:lvl5pPr marL="2173605" indent="0" algn="ctr">
              <a:buNone/>
              <a:defRPr>
                <a:solidFill>
                  <a:schemeClr val="tx1">
                    <a:tint val="75000"/>
                  </a:schemeClr>
                </a:solidFill>
              </a:defRPr>
            </a:lvl5pPr>
            <a:lvl6pPr marL="2717165" indent="0" algn="ctr">
              <a:buNone/>
              <a:defRPr>
                <a:solidFill>
                  <a:schemeClr val="tx1">
                    <a:tint val="75000"/>
                  </a:schemeClr>
                </a:solidFill>
              </a:defRPr>
            </a:lvl6pPr>
            <a:lvl7pPr marL="3260090" indent="0" algn="ctr">
              <a:buNone/>
              <a:defRPr>
                <a:solidFill>
                  <a:schemeClr val="tx1">
                    <a:tint val="75000"/>
                  </a:schemeClr>
                </a:solidFill>
              </a:defRPr>
            </a:lvl7pPr>
            <a:lvl8pPr marL="3803650" indent="0" algn="ctr">
              <a:buNone/>
              <a:defRPr>
                <a:solidFill>
                  <a:schemeClr val="tx1">
                    <a:tint val="75000"/>
                  </a:schemeClr>
                </a:solidFill>
              </a:defRPr>
            </a:lvl8pPr>
            <a:lvl9pPr marL="434721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1" y="274656"/>
            <a:ext cx="2743200" cy="585189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56"/>
            <a:ext cx="8026401" cy="585189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7178"/>
            <a:ext cx="10363200" cy="1362161"/>
          </a:xfrm>
        </p:spPr>
        <p:txBody>
          <a:bodyPr anchor="t"/>
          <a:lstStyle>
            <a:lvl1pPr algn="l">
              <a:defRPr sz="474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897"/>
            <a:ext cx="10363200" cy="1500282"/>
          </a:xfrm>
        </p:spPr>
        <p:txBody>
          <a:bodyPr anchor="b"/>
          <a:lstStyle>
            <a:lvl1pPr marL="0" indent="0">
              <a:buNone/>
              <a:defRPr sz="2440">
                <a:solidFill>
                  <a:schemeClr val="tx1">
                    <a:tint val="75000"/>
                  </a:schemeClr>
                </a:solidFill>
              </a:defRPr>
            </a:lvl1pPr>
            <a:lvl2pPr marL="543560" indent="0">
              <a:buNone/>
              <a:defRPr sz="2165">
                <a:solidFill>
                  <a:schemeClr val="tx1">
                    <a:tint val="75000"/>
                  </a:schemeClr>
                </a:solidFill>
              </a:defRPr>
            </a:lvl2pPr>
            <a:lvl3pPr marL="1086485" indent="0">
              <a:buNone/>
              <a:defRPr sz="1895">
                <a:solidFill>
                  <a:schemeClr val="tx1">
                    <a:tint val="75000"/>
                  </a:schemeClr>
                </a:solidFill>
              </a:defRPr>
            </a:lvl3pPr>
            <a:lvl4pPr marL="1630045" indent="0">
              <a:buNone/>
              <a:defRPr sz="1625">
                <a:solidFill>
                  <a:schemeClr val="tx1">
                    <a:tint val="75000"/>
                  </a:schemeClr>
                </a:solidFill>
              </a:defRPr>
            </a:lvl4pPr>
            <a:lvl5pPr marL="2173605" indent="0">
              <a:buNone/>
              <a:defRPr sz="1625">
                <a:solidFill>
                  <a:schemeClr val="tx1">
                    <a:tint val="75000"/>
                  </a:schemeClr>
                </a:solidFill>
              </a:defRPr>
            </a:lvl5pPr>
            <a:lvl6pPr marL="2717165" indent="0">
              <a:buNone/>
              <a:defRPr sz="1625">
                <a:solidFill>
                  <a:schemeClr val="tx1">
                    <a:tint val="75000"/>
                  </a:schemeClr>
                </a:solidFill>
              </a:defRPr>
            </a:lvl6pPr>
            <a:lvl7pPr marL="3260090" indent="0">
              <a:buNone/>
              <a:defRPr sz="1625">
                <a:solidFill>
                  <a:schemeClr val="tx1">
                    <a:tint val="75000"/>
                  </a:schemeClr>
                </a:solidFill>
              </a:defRPr>
            </a:lvl7pPr>
            <a:lvl8pPr marL="3803650" indent="0">
              <a:buNone/>
              <a:defRPr sz="1625">
                <a:solidFill>
                  <a:schemeClr val="tx1">
                    <a:tint val="75000"/>
                  </a:schemeClr>
                </a:solidFill>
              </a:defRPr>
            </a:lvl8pPr>
            <a:lvl9pPr marL="4347210" indent="0">
              <a:buNone/>
              <a:defRPr sz="162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210"/>
            <a:ext cx="5386917"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5013"/>
            <a:ext cx="5386917"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7" y="1535210"/>
            <a:ext cx="5389033"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7" y="2175013"/>
            <a:ext cx="5389033"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67"/>
            <a:ext cx="4011084" cy="1162123"/>
          </a:xfrm>
        </p:spPr>
        <p:txBody>
          <a:bodyPr anchor="b"/>
          <a:lstStyle>
            <a:lvl1pPr algn="l">
              <a:defRPr sz="244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67"/>
            <a:ext cx="6815667" cy="5853483"/>
          </a:xfrm>
        </p:spPr>
        <p:txBody>
          <a:bodyPr/>
          <a:lstStyle>
            <a:lvl1pPr>
              <a:defRPr sz="3795"/>
            </a:lvl1pPr>
            <a:lvl2pPr>
              <a:defRPr sz="3385"/>
            </a:lvl2pPr>
            <a:lvl3pPr>
              <a:defRPr sz="2845"/>
            </a:lvl3pPr>
            <a:lvl4pPr>
              <a:defRPr sz="2440"/>
            </a:lvl4pPr>
            <a:lvl5pPr>
              <a:defRPr sz="2440"/>
            </a:lvl5pPr>
            <a:lvl6pPr>
              <a:defRPr sz="2440"/>
            </a:lvl6pPr>
            <a:lvl7pPr>
              <a:defRPr sz="2440"/>
            </a:lvl7pPr>
            <a:lvl8pPr>
              <a:defRPr sz="2440"/>
            </a:lvl8pPr>
            <a:lvl9pPr>
              <a:defRPr sz="244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92"/>
            <a:ext cx="4011084" cy="4691358"/>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8" y="4800903"/>
            <a:ext cx="7315200" cy="566773"/>
          </a:xfrm>
        </p:spPr>
        <p:txBody>
          <a:bodyPr anchor="b"/>
          <a:lstStyle>
            <a:lvl1pPr algn="l">
              <a:defRPr sz="244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8" y="612813"/>
            <a:ext cx="7315200" cy="4115060"/>
          </a:xfrm>
        </p:spPr>
        <p:txBody>
          <a:bodyPr/>
          <a:lstStyle>
            <a:lvl1pPr marL="0" indent="0">
              <a:buNone/>
              <a:defRPr sz="3795"/>
            </a:lvl1pPr>
            <a:lvl2pPr marL="543560" indent="0">
              <a:buNone/>
              <a:defRPr sz="3385"/>
            </a:lvl2pPr>
            <a:lvl3pPr marL="1086485" indent="0">
              <a:buNone/>
              <a:defRPr sz="2845"/>
            </a:lvl3pPr>
            <a:lvl4pPr marL="1630045" indent="0">
              <a:buNone/>
              <a:defRPr sz="2440"/>
            </a:lvl4pPr>
            <a:lvl5pPr marL="2173605" indent="0">
              <a:buNone/>
              <a:defRPr sz="2440"/>
            </a:lvl5pPr>
            <a:lvl6pPr marL="2717165" indent="0">
              <a:buNone/>
              <a:defRPr sz="2440"/>
            </a:lvl6pPr>
            <a:lvl7pPr marL="3260090" indent="0">
              <a:buNone/>
              <a:defRPr sz="2440"/>
            </a:lvl7pPr>
            <a:lvl8pPr marL="3803650" indent="0">
              <a:buNone/>
              <a:defRPr sz="2440"/>
            </a:lvl8pPr>
            <a:lvl9pPr marL="4347210" indent="0">
              <a:buNone/>
              <a:defRPr sz="2440"/>
            </a:lvl9pPr>
          </a:lstStyle>
          <a:p>
            <a:endParaRPr lang="zh-CN" altLang="en-US"/>
          </a:p>
        </p:txBody>
      </p:sp>
      <p:sp>
        <p:nvSpPr>
          <p:cNvPr id="4" name="文本占位符 3"/>
          <p:cNvSpPr>
            <a:spLocks noGrp="1"/>
          </p:cNvSpPr>
          <p:nvPr>
            <p:ph type="body" sz="half" idx="2"/>
          </p:nvPr>
        </p:nvSpPr>
        <p:spPr>
          <a:xfrm>
            <a:off x="2389718" y="5367678"/>
            <a:ext cx="7315200" cy="804912"/>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55"/>
            <a:ext cx="10972801" cy="1143072"/>
          </a:xfrm>
          <a:prstGeom prst="rect">
            <a:avLst/>
          </a:prstGeom>
        </p:spPr>
        <p:txBody>
          <a:bodyPr vert="horz" lIns="80229" tIns="40115" rIns="80229" bIns="40115"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301"/>
            <a:ext cx="10972801" cy="4526249"/>
          </a:xfrm>
          <a:prstGeom prst="rect">
            <a:avLst/>
          </a:prstGeom>
        </p:spPr>
        <p:txBody>
          <a:bodyPr vert="horz" lIns="80229" tIns="40115" rIns="80229" bIns="40115"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752"/>
            <a:ext cx="2844801" cy="365148"/>
          </a:xfrm>
          <a:prstGeom prst="rect">
            <a:avLst/>
          </a:prstGeom>
        </p:spPr>
        <p:txBody>
          <a:bodyPr vert="horz" lIns="80229" tIns="40115" rIns="80229" bIns="40115" rtlCol="0" anchor="ctr"/>
          <a:lstStyle>
            <a:lvl1pPr algn="l">
              <a:defRPr sz="149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1" y="6356752"/>
            <a:ext cx="3860800" cy="365148"/>
          </a:xfrm>
          <a:prstGeom prst="rect">
            <a:avLst/>
          </a:prstGeom>
        </p:spPr>
        <p:txBody>
          <a:bodyPr vert="horz" lIns="80229" tIns="40115" rIns="80229" bIns="40115" rtlCol="0" anchor="ctr"/>
          <a:lstStyle>
            <a:lvl1pPr algn="ctr">
              <a:defRPr sz="149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752"/>
            <a:ext cx="2844801" cy="365148"/>
          </a:xfrm>
          <a:prstGeom prst="rect">
            <a:avLst/>
          </a:prstGeom>
        </p:spPr>
        <p:txBody>
          <a:bodyPr vert="horz" lIns="80229" tIns="40115" rIns="80229" bIns="40115" rtlCol="0" anchor="ctr"/>
          <a:lstStyle>
            <a:lvl1pPr algn="r">
              <a:defRPr sz="149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86485" rtl="0" eaLnBrk="1" latinLnBrk="0" hangingPunct="1">
        <a:spcBef>
          <a:spcPct val="0"/>
        </a:spcBef>
        <a:buNone/>
        <a:defRPr sz="5285" kern="1200">
          <a:solidFill>
            <a:schemeClr val="tx1"/>
          </a:solidFill>
          <a:latin typeface="+mj-lt"/>
          <a:ea typeface="+mj-ea"/>
          <a:cs typeface="+mj-cs"/>
        </a:defRPr>
      </a:lvl1pPr>
    </p:titleStyle>
    <p:bodyStyle>
      <a:lvl1pPr marL="407670" indent="-407670" algn="l" defTabSz="1086485" rtl="0" eaLnBrk="1" latinLnBrk="0" hangingPunct="1">
        <a:spcBef>
          <a:spcPct val="27000"/>
        </a:spcBef>
        <a:buFont typeface="Arial" panose="020B0604020202020204" pitchFamily="34" charset="0"/>
        <a:buChar char="•"/>
        <a:defRPr sz="3795" kern="1200">
          <a:solidFill>
            <a:schemeClr val="tx1"/>
          </a:solidFill>
          <a:latin typeface="+mn-lt"/>
          <a:ea typeface="+mn-ea"/>
          <a:cs typeface="+mn-cs"/>
        </a:defRPr>
      </a:lvl1pPr>
      <a:lvl2pPr marL="883285" indent="-339725" algn="l" defTabSz="1086485" rtl="0" eaLnBrk="1" latinLnBrk="0" hangingPunct="1">
        <a:spcBef>
          <a:spcPct val="27000"/>
        </a:spcBef>
        <a:buFont typeface="Arial" panose="020B0604020202020204" pitchFamily="34" charset="0"/>
        <a:buChar char="–"/>
        <a:defRPr sz="3385" kern="1200">
          <a:solidFill>
            <a:schemeClr val="tx1"/>
          </a:solidFill>
          <a:latin typeface="+mn-lt"/>
          <a:ea typeface="+mn-ea"/>
          <a:cs typeface="+mn-cs"/>
        </a:defRPr>
      </a:lvl2pPr>
      <a:lvl3pPr marL="1358265" indent="-271780" algn="l" defTabSz="1086485" rtl="0" eaLnBrk="1" latinLnBrk="0" hangingPunct="1">
        <a:spcBef>
          <a:spcPct val="27000"/>
        </a:spcBef>
        <a:buFont typeface="Arial" panose="020B0604020202020204" pitchFamily="34" charset="0"/>
        <a:buChar char="•"/>
        <a:defRPr sz="2845" kern="1200">
          <a:solidFill>
            <a:schemeClr val="tx1"/>
          </a:solidFill>
          <a:latin typeface="+mn-lt"/>
          <a:ea typeface="+mn-ea"/>
          <a:cs typeface="+mn-cs"/>
        </a:defRPr>
      </a:lvl3pPr>
      <a:lvl4pPr marL="190182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4pPr>
      <a:lvl5pPr marL="244538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5pPr>
      <a:lvl6pPr marL="298894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6pPr>
      <a:lvl7pPr marL="353187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7pPr>
      <a:lvl8pPr marL="407543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8pPr>
      <a:lvl9pPr marL="461899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9pPr>
    </p:bodyStyle>
    <p:otherStyle>
      <a:defPPr>
        <a:defRPr lang="zh-CN"/>
      </a:defPPr>
      <a:lvl1pPr marL="0" algn="l" defTabSz="1086485" rtl="0" eaLnBrk="1" latinLnBrk="0" hangingPunct="1">
        <a:defRPr sz="2165" kern="1200">
          <a:solidFill>
            <a:schemeClr val="tx1"/>
          </a:solidFill>
          <a:latin typeface="+mn-lt"/>
          <a:ea typeface="+mn-ea"/>
          <a:cs typeface="+mn-cs"/>
        </a:defRPr>
      </a:lvl1pPr>
      <a:lvl2pPr marL="543560" algn="l" defTabSz="1086485" rtl="0" eaLnBrk="1" latinLnBrk="0" hangingPunct="1">
        <a:defRPr sz="2165" kern="1200">
          <a:solidFill>
            <a:schemeClr val="tx1"/>
          </a:solidFill>
          <a:latin typeface="+mn-lt"/>
          <a:ea typeface="+mn-ea"/>
          <a:cs typeface="+mn-cs"/>
        </a:defRPr>
      </a:lvl2pPr>
      <a:lvl3pPr marL="1086485" algn="l" defTabSz="1086485" rtl="0" eaLnBrk="1" latinLnBrk="0" hangingPunct="1">
        <a:defRPr sz="2165" kern="1200">
          <a:solidFill>
            <a:schemeClr val="tx1"/>
          </a:solidFill>
          <a:latin typeface="+mn-lt"/>
          <a:ea typeface="+mn-ea"/>
          <a:cs typeface="+mn-cs"/>
        </a:defRPr>
      </a:lvl3pPr>
      <a:lvl4pPr marL="1630045" algn="l" defTabSz="1086485" rtl="0" eaLnBrk="1" latinLnBrk="0" hangingPunct="1">
        <a:defRPr sz="2165" kern="1200">
          <a:solidFill>
            <a:schemeClr val="tx1"/>
          </a:solidFill>
          <a:latin typeface="+mn-lt"/>
          <a:ea typeface="+mn-ea"/>
          <a:cs typeface="+mn-cs"/>
        </a:defRPr>
      </a:lvl4pPr>
      <a:lvl5pPr marL="2173605" algn="l" defTabSz="1086485" rtl="0" eaLnBrk="1" latinLnBrk="0" hangingPunct="1">
        <a:defRPr sz="2165" kern="1200">
          <a:solidFill>
            <a:schemeClr val="tx1"/>
          </a:solidFill>
          <a:latin typeface="+mn-lt"/>
          <a:ea typeface="+mn-ea"/>
          <a:cs typeface="+mn-cs"/>
        </a:defRPr>
      </a:lvl5pPr>
      <a:lvl6pPr marL="2717165" algn="l" defTabSz="1086485" rtl="0" eaLnBrk="1" latinLnBrk="0" hangingPunct="1">
        <a:defRPr sz="2165" kern="1200">
          <a:solidFill>
            <a:schemeClr val="tx1"/>
          </a:solidFill>
          <a:latin typeface="+mn-lt"/>
          <a:ea typeface="+mn-ea"/>
          <a:cs typeface="+mn-cs"/>
        </a:defRPr>
      </a:lvl6pPr>
      <a:lvl7pPr marL="3260090" algn="l" defTabSz="1086485" rtl="0" eaLnBrk="1" latinLnBrk="0" hangingPunct="1">
        <a:defRPr sz="2165" kern="1200">
          <a:solidFill>
            <a:schemeClr val="tx1"/>
          </a:solidFill>
          <a:latin typeface="+mn-lt"/>
          <a:ea typeface="+mn-ea"/>
          <a:cs typeface="+mn-cs"/>
        </a:defRPr>
      </a:lvl7pPr>
      <a:lvl8pPr marL="3803650" algn="l" defTabSz="1086485" rtl="0" eaLnBrk="1" latinLnBrk="0" hangingPunct="1">
        <a:defRPr sz="2165" kern="1200">
          <a:solidFill>
            <a:schemeClr val="tx1"/>
          </a:solidFill>
          <a:latin typeface="+mn-lt"/>
          <a:ea typeface="+mn-ea"/>
          <a:cs typeface="+mn-cs"/>
        </a:defRPr>
      </a:lvl8pPr>
      <a:lvl9pPr marL="4347210" algn="l" defTabSz="1086485" rtl="0" eaLnBrk="1" latinLnBrk="0" hangingPunct="1">
        <a:defRPr sz="21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tags" Target="../tags/tag2.xml"/><Relationship Id="rId4" Type="http://schemas.openxmlformats.org/officeDocument/2006/relationships/tags" Target="../tags/tag1.xml"/><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1.xml"/><Relationship Id="rId2" Type="http://schemas.openxmlformats.org/officeDocument/2006/relationships/tags" Target="../tags/tag10.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492760" y="862965"/>
            <a:ext cx="11206480" cy="1751965"/>
          </a:xfrm>
          <a:prstGeom prst="rect">
            <a:avLst/>
          </a:prstGeom>
          <a:noFill/>
        </p:spPr>
        <p:txBody>
          <a:bodyPr wrap="squar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ctr">
              <a:lnSpc>
                <a:spcPct val="150000"/>
              </a:lnSpc>
            </a:pPr>
            <a:r>
              <a:rPr lang="zh-CN" sz="2400" b="1" dirty="0">
                <a:solidFill>
                  <a:schemeClr val="tx1"/>
                </a:solidFill>
                <a:latin typeface="楷体" panose="02010609060101010101" charset="-122"/>
                <a:ea typeface="楷体" panose="02010609060101010101" charset="-122"/>
                <a:cs typeface="+mj-ea"/>
              </a:rPr>
              <a:t>《</a:t>
            </a:r>
            <a:r>
              <a:rPr sz="2400" b="1" dirty="0">
                <a:solidFill>
                  <a:schemeClr val="tx1"/>
                </a:solidFill>
                <a:latin typeface="楷体" panose="02010609060101010101" charset="-122"/>
                <a:ea typeface="楷体" panose="02010609060101010101" charset="-122"/>
                <a:cs typeface="+mj-ea"/>
              </a:rPr>
              <a:t>成都市建筑工程勘察设计企业和施工图审查机构信用评价管理暂行办法</a:t>
            </a:r>
            <a:r>
              <a:rPr lang="zh-CN" sz="2400" b="1" dirty="0">
                <a:solidFill>
                  <a:schemeClr val="tx1"/>
                </a:solidFill>
                <a:latin typeface="楷体" panose="02010609060101010101" charset="-122"/>
                <a:ea typeface="楷体" panose="02010609060101010101" charset="-122"/>
                <a:cs typeface="+mj-ea"/>
                <a:sym typeface="+mn-ea"/>
              </a:rPr>
              <a:t>》</a:t>
            </a:r>
            <a:endParaRPr sz="2400" b="1" dirty="0">
              <a:solidFill>
                <a:schemeClr val="tx1"/>
              </a:solidFill>
              <a:latin typeface="楷体" panose="02010609060101010101" charset="-122"/>
              <a:ea typeface="楷体" panose="02010609060101010101" charset="-122"/>
              <a:cs typeface="+mj-ea"/>
            </a:endParaRPr>
          </a:p>
          <a:p>
            <a:pPr algn="ctr">
              <a:lnSpc>
                <a:spcPct val="150000"/>
              </a:lnSpc>
            </a:pPr>
            <a:r>
              <a:rPr lang="zh-CN" sz="4800" b="1" dirty="0">
                <a:solidFill>
                  <a:schemeClr val="tx1"/>
                </a:solidFill>
                <a:latin typeface="楷体" panose="02010609060101010101" charset="-122"/>
                <a:ea typeface="楷体" panose="02010609060101010101" charset="-122"/>
                <a:cs typeface="+mj-ea"/>
              </a:rPr>
              <a:t>文件解读</a:t>
            </a:r>
            <a:endParaRPr lang="zh-CN" sz="4800" b="1" dirty="0">
              <a:solidFill>
                <a:schemeClr val="tx1"/>
              </a:solidFill>
              <a:latin typeface="楷体" panose="02010609060101010101" charset="-122"/>
              <a:ea typeface="楷体" panose="02010609060101010101" charset="-122"/>
              <a:cs typeface="+mj-ea"/>
            </a:endParaRPr>
          </a:p>
        </p:txBody>
      </p:sp>
      <p:sp>
        <p:nvSpPr>
          <p:cNvPr id="6" name="TextBox 603"/>
          <p:cNvSpPr txBox="1"/>
          <p:nvPr/>
        </p:nvSpPr>
        <p:spPr bwMode="auto">
          <a:xfrm>
            <a:off x="3411233" y="4935905"/>
            <a:ext cx="5372735" cy="50673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2710" b="1" spc="0" dirty="0">
                <a:solidFill>
                  <a:srgbClr val="2259AA"/>
                </a:solidFill>
                <a:uFillTx/>
                <a:latin typeface="宋体" panose="02010600030101010101" pitchFamily="2" charset="-122"/>
                <a:ea typeface="宋体" panose="02010600030101010101" pitchFamily="2" charset="-122"/>
              </a:rPr>
              <a:t>四川建力源工程技术咨询有限公司</a:t>
            </a:r>
            <a:endParaRPr lang="zh-CN" altLang="en-US" sz="2710" b="1" spc="0" dirty="0">
              <a:solidFill>
                <a:srgbClr val="2259AA"/>
              </a:solidFill>
              <a:uFillTx/>
              <a:latin typeface="宋体" panose="02010600030101010101" pitchFamily="2" charset="-122"/>
              <a:ea typeface="宋体" panose="02010600030101010101" pitchFamily="2" charset="-122"/>
            </a:endParaRPr>
          </a:p>
        </p:txBody>
      </p:sp>
      <p:pic>
        <p:nvPicPr>
          <p:cNvPr id="5" name="图片 4" descr="图片1"/>
          <p:cNvPicPr>
            <a:picLocks noChangeAspect="1"/>
          </p:cNvPicPr>
          <p:nvPr/>
        </p:nvPicPr>
        <p:blipFill>
          <a:blip r:embed="rId2"/>
          <a:stretch>
            <a:fillRect/>
          </a:stretch>
        </p:blipFill>
        <p:spPr>
          <a:xfrm>
            <a:off x="5566155" y="3349010"/>
            <a:ext cx="1060510" cy="1070832"/>
          </a:xfrm>
          <a:prstGeom prst="rect">
            <a:avLst/>
          </a:prstGeom>
        </p:spPr>
      </p:pic>
      <p:sp>
        <p:nvSpPr>
          <p:cNvPr id="7" name="矩形 6"/>
          <p:cNvSpPr/>
          <p:nvPr/>
        </p:nvSpPr>
        <p:spPr>
          <a:xfrm>
            <a:off x="634059" y="3234145"/>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3" name="文本框 2"/>
          <p:cNvSpPr txBox="1"/>
          <p:nvPr/>
        </p:nvSpPr>
        <p:spPr>
          <a:xfrm>
            <a:off x="4904733" y="5544000"/>
            <a:ext cx="2382493" cy="466090"/>
          </a:xfrm>
          <a:prstGeom prst="rect">
            <a:avLst/>
          </a:prstGeom>
          <a:noFill/>
        </p:spPr>
        <p:txBody>
          <a:bodyPr wrap="square" rtlCol="0">
            <a:spAutoFit/>
          </a:bodyPr>
          <a:lstStyle/>
          <a:p>
            <a:pPr algn="ct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2020.1</a:t>
            </a:r>
            <a:r>
              <a:rPr lang="en-US" altLang="zh-CN" sz="2440" b="1" dirty="0">
                <a:solidFill>
                  <a:srgbClr val="2259AA"/>
                </a:solidFill>
                <a:uFillTx/>
                <a:latin typeface="Times New Roman" panose="02020603050405020304" charset="0"/>
                <a:ea typeface="宋体" panose="02010600030101010101" pitchFamily="2" charset="-122"/>
                <a:cs typeface="Times New Roman" panose="02020603050405020304" charset="0"/>
              </a:rPr>
              <a:t>1</a:t>
            </a: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 </a:t>
            </a:r>
            <a:r>
              <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rPr>
              <a:t>成都</a:t>
            </a:r>
            <a:endPar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gtEl>
                                        <p:attrNameLst>
                                          <p:attrName>ppt_y</p:attrName>
                                        </p:attrNameLst>
                                      </p:cBhvr>
                                      <p:tavLst>
                                        <p:tav tm="0">
                                          <p:val>
                                            <p:strVal val="#ppt_y"/>
                                          </p:val>
                                        </p:tav>
                                        <p:tav tm="100000">
                                          <p:val>
                                            <p:strVal val="#ppt_y"/>
                                          </p:val>
                                        </p:tav>
                                      </p:tavLst>
                                    </p:anim>
                                    <p:anim calcmode="lin" valueType="num">
                                      <p:cBhvr>
                                        <p:cTn id="14"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gtEl>
                                      </p:cBhvr>
                                    </p:animEffect>
                                  </p:childTnLst>
                                </p:cTn>
                              </p:par>
                              <p:par>
                                <p:cTn id="17" presetID="42"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493645"/>
            <a:ext cx="9954260" cy="2850515"/>
          </a:xfrm>
          <a:prstGeom prst="rect">
            <a:avLst/>
          </a:prstGeom>
          <a:noFill/>
        </p:spPr>
        <p:txBody>
          <a:bodyPr wrap="square" rtlCol="0" anchor="t">
            <a:spAutoFit/>
          </a:bodyPr>
          <a:lstStyle/>
          <a:p>
            <a:pPr marL="285750" indent="-285750" algn="l" defTabSz="1086485" fontAlgn="auto">
              <a:lnSpc>
                <a:spcPct val="230000"/>
              </a:lnSpc>
              <a:buFont typeface="Wingdings" panose="05000000000000000000" charset="0"/>
              <a:buChar char="Ø"/>
            </a:pPr>
            <a:r>
              <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采集</a:t>
            </a:r>
            <a:endParaRPr lang="zh-CN" altLang="en-US"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30000"/>
              </a:lnSpc>
              <a:buClrTx/>
              <a:buSzTx/>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d. 违反法律、法规、规章、工程建设强制性标准和规范性文件，扰乱市场秩序受到住建主管部门约谈告诫或通报批评、以及由发起联合惩戒的司法机关和其他政府机关推送的失信联合惩戒行为等不良行为信息由住建主管部门采集录入</a:t>
            </a:r>
            <a:endParaRPr lang="zh-CN" altLang="en-US"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2</a:t>
            </a:r>
            <a:r>
              <a:rPr lang="zh-CN" altLang="en-US" sz="2400">
                <a:solidFill>
                  <a:schemeClr val="tx1"/>
                </a:solidFill>
                <a:uFillTx/>
                <a:latin typeface="Times New Roman" panose="02020603050405020304" charset="0"/>
                <a:ea typeface="宋体" panose="02010600030101010101" pitchFamily="2" charset="-122"/>
              </a:rPr>
              <a:t>）信用信息的采集、审核、录入和公示</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54260" cy="4123690"/>
          </a:xfrm>
          <a:prstGeom prst="rect">
            <a:avLst/>
          </a:prstGeom>
          <a:noFill/>
        </p:spPr>
        <p:txBody>
          <a:bodyPr wrap="square" rtlCol="0" anchor="t">
            <a:spAutoFit/>
          </a:bodyPr>
          <a:lstStyle/>
          <a:p>
            <a:pPr marL="285750" indent="-285750" algn="l" defTabSz="1086485" fontAlgn="auto">
              <a:lnSpc>
                <a:spcPct val="230000"/>
              </a:lnSpc>
              <a:buFont typeface="Wingdings" panose="05000000000000000000" charset="0"/>
              <a:buChar char="Ø"/>
            </a:pPr>
            <a:r>
              <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审核</a:t>
            </a:r>
            <a:endParaRPr lang="zh-CN" altLang="en-US"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30000"/>
              </a:lnSpc>
              <a:buClrTx/>
              <a:buSzTx/>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a. 各级住建主管部门应建立健全对信用信息的审核程序</a:t>
            </a:r>
            <a:r>
              <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a:t>
            </a: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信用信息审核通过后将自动录入系统</a:t>
            </a:r>
            <a:endPar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30000"/>
              </a:lnSpc>
              <a:buClrTx/>
              <a:buSzTx/>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b. 对企业基本信息的审核在企业完成诚信申报后采取事后抽查方式进行</a:t>
            </a:r>
            <a:endPar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30000"/>
              </a:lnSpc>
              <a:buClrTx/>
              <a:buSzTx/>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c. 对其他由企业申报的良好行为信息的审核，由市住建主管部门负责并须在企业完成申报后5个工作日内完成</a:t>
            </a:r>
            <a:endPar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30000"/>
              </a:lnSpc>
              <a:buClrTx/>
              <a:buSzTx/>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d. 住建主管部门采集的信用信息按照内部流程须在录入信息后3个工作日内完成审核</a:t>
            </a:r>
            <a:endPar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2</a:t>
            </a:r>
            <a:r>
              <a:rPr lang="zh-CN" altLang="en-US" sz="2400">
                <a:solidFill>
                  <a:schemeClr val="tx1"/>
                </a:solidFill>
                <a:uFillTx/>
                <a:latin typeface="Times New Roman" panose="02020603050405020304" charset="0"/>
                <a:ea typeface="宋体" panose="02010600030101010101" pitchFamily="2" charset="-122"/>
              </a:rPr>
              <a:t>）信用信息的采集、审核、录入和公示</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54260" cy="4123055"/>
          </a:xfrm>
          <a:prstGeom prst="rect">
            <a:avLst/>
          </a:prstGeom>
          <a:noFill/>
        </p:spPr>
        <p:txBody>
          <a:bodyPr wrap="square" rtlCol="0" anchor="t">
            <a:spAutoFit/>
          </a:bodyPr>
          <a:lstStyle/>
          <a:p>
            <a:pPr marL="285750" indent="-285750" algn="l" defTabSz="1086485" fontAlgn="auto">
              <a:lnSpc>
                <a:spcPct val="190000"/>
              </a:lnSpc>
              <a:buFont typeface="Wingdings" panose="05000000000000000000" charset="0"/>
              <a:buChar char="Ø"/>
            </a:pPr>
            <a:r>
              <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录入</a:t>
            </a:r>
            <a:endParaRPr lang="zh-CN" altLang="en-US"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190000"/>
              </a:lnSpc>
              <a:buClrTx/>
              <a:buSzTx/>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a. </a:t>
            </a:r>
            <a:r>
              <a:rPr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系统自动采集的信用信息将自动录入</a:t>
            </a:r>
            <a:endParaRPr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l" defTabSz="1086485" fontAlgn="auto">
              <a:lnSpc>
                <a:spcPct val="190000"/>
              </a:lnSpc>
              <a:buClrTx/>
              <a:buSzTx/>
              <a:buFont typeface="Wingdings" panose="05000000000000000000" charset="0"/>
              <a:buChar char="Ø"/>
            </a:pPr>
            <a:r>
              <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公示</a:t>
            </a:r>
            <a:endPar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algn="l" defTabSz="914400" fontAlgn="auto">
              <a:lnSpc>
                <a:spcPct val="190000"/>
              </a:lnSpc>
              <a:buClrTx/>
              <a:buSzTx/>
              <a:buFont typeface="Arial" panose="020B0604020202020204" pitchFamily="34" charset="0"/>
              <a:buNone/>
            </a:pPr>
            <a:r>
              <a:rPr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a. 经审核录入的信用信息应向社会公示，公示期为3个工作日</a:t>
            </a:r>
            <a:endParaRPr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algn="l" defTabSz="914400" fontAlgn="auto">
              <a:lnSpc>
                <a:spcPct val="190000"/>
              </a:lnSpc>
              <a:buClrTx/>
              <a:buSzTx/>
              <a:buFont typeface="Arial" panose="020B0604020202020204" pitchFamily="34" charset="0"/>
              <a:buNone/>
            </a:pPr>
            <a:r>
              <a:rPr lang="en-US"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b. 除企业申报的基本信息及按规定不受理异议的信用信息外，公示无异议的信用信息，自公示结束的次日起生效</a:t>
            </a:r>
            <a:endParaRPr lang="en-US"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algn="l" defTabSz="914400" fontAlgn="auto">
              <a:lnSpc>
                <a:spcPct val="190000"/>
              </a:lnSpc>
              <a:buClrTx/>
              <a:buSzTx/>
              <a:buFont typeface="Arial" panose="020B0604020202020204" pitchFamily="34" charset="0"/>
              <a:buNone/>
            </a:pPr>
            <a:r>
              <a:rPr lang="en-US"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c. 企业申报的基本信息及按规定不受理异议的信用信息于公示首日生效</a:t>
            </a:r>
            <a:endParaRPr lang="en-US"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2</a:t>
            </a:r>
            <a:r>
              <a:rPr lang="zh-CN" altLang="en-US" sz="2400">
                <a:solidFill>
                  <a:schemeClr val="tx1"/>
                </a:solidFill>
                <a:uFillTx/>
                <a:latin typeface="Times New Roman" panose="02020603050405020304" charset="0"/>
                <a:ea typeface="宋体" panose="02010600030101010101" pitchFamily="2" charset="-122"/>
              </a:rPr>
              <a:t>）信用信息的采集、审核、录入和公示</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120775" y="2067560"/>
            <a:ext cx="9926320" cy="4092575"/>
          </a:xfrm>
          <a:prstGeom prst="rect">
            <a:avLst/>
          </a:prstGeom>
          <a:noFill/>
        </p:spPr>
        <p:txBody>
          <a:bodyPr wrap="square" rtlCol="0" anchor="t">
            <a:spAutoFit/>
          </a:bodyPr>
          <a:p>
            <a:pPr marL="285750" indent="-285750" algn="l" fontAlgn="auto">
              <a:lnSpc>
                <a:spcPct val="200000"/>
              </a:lnSpc>
              <a:buFont typeface="Wingdings" panose="05000000000000000000" charset="0"/>
              <a:buChar char="Ø"/>
            </a:pPr>
            <a:r>
              <a:rPr lang="zh-CN" altLang="en-US" sz="2000" dirty="0">
                <a:uFillTx/>
                <a:latin typeface="Times New Roman" panose="02020603050405020304" charset="0"/>
                <a:ea typeface="宋体" panose="02010600030101010101" pitchFamily="2" charset="-122"/>
                <a:cs typeface="宋体" panose="02010600030101010101" pitchFamily="2" charset="-122"/>
                <a:sym typeface="+mn-ea"/>
              </a:rPr>
              <a:t>勘察设计企业和施工图审查机构信用评价得分满分为100分，各组成部分分值计算如下：</a:t>
            </a:r>
            <a:endParaRPr lang="zh-CN" altLang="en-US" sz="2000" dirty="0">
              <a:uFillTx/>
              <a:latin typeface="Times New Roman" panose="02020603050405020304" charset="0"/>
              <a:ea typeface="宋体" panose="02010600030101010101" pitchFamily="2" charset="-122"/>
              <a:cs typeface="宋体" panose="02010600030101010101" pitchFamily="2" charset="-122"/>
              <a:sym typeface="+mn-ea"/>
            </a:endParaRPr>
          </a:p>
          <a:p>
            <a:pPr indent="457200" algn="l" fontAlgn="auto">
              <a:lnSpc>
                <a:spcPct val="200000"/>
              </a:lnSpc>
              <a:buFont typeface="Arial" panose="020B0604020202020204" pitchFamily="34" charset="0"/>
              <a:buNone/>
            </a:pPr>
            <a:r>
              <a:rPr lang="en-US" altLang="zh-CN" dirty="0">
                <a:uFillTx/>
                <a:latin typeface="Times New Roman" panose="02020603050405020304" charset="0"/>
                <a:ea typeface="宋体" panose="02010600030101010101" pitchFamily="2" charset="-122"/>
                <a:cs typeface="宋体" panose="02010600030101010101" pitchFamily="2" charset="-122"/>
                <a:sym typeface="+mn-ea"/>
              </a:rPr>
              <a:t>a. </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基本信息分，勘察设计企业为70分，施工图审查机构为85分，由勘察设计企业和施工图审查机构在信用信息管理系统注册成功即可获取</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indent="457200" algn="l" fontAlgn="auto">
              <a:lnSpc>
                <a:spcPct val="200000"/>
              </a:lnSpc>
              <a:buFont typeface="Arial" panose="020B0604020202020204" pitchFamily="34" charset="0"/>
              <a:buNone/>
            </a:pPr>
            <a:r>
              <a:rPr lang="en-US" altLang="zh-CN" dirty="0">
                <a:uFillTx/>
                <a:latin typeface="Times New Roman" panose="02020603050405020304" charset="0"/>
                <a:ea typeface="宋体" panose="02010600030101010101" pitchFamily="2" charset="-122"/>
                <a:cs typeface="宋体" panose="02010600030101010101" pitchFamily="2" charset="-122"/>
                <a:sym typeface="+mn-ea"/>
              </a:rPr>
              <a:t>b. </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良好行为信息分，以良好行为信息分之和作为加分计入，勘察设计企业加分的满分为30分，施工图审查机构加分的满分为15分</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indent="457200" algn="l" fontAlgn="auto">
              <a:lnSpc>
                <a:spcPct val="200000"/>
              </a:lnSpc>
              <a:buFont typeface="Arial" panose="020B0604020202020204" pitchFamily="34" charset="0"/>
              <a:buNone/>
            </a:pPr>
            <a:r>
              <a:rPr lang="en-US" altLang="zh-CN" dirty="0">
                <a:uFillTx/>
                <a:latin typeface="Times New Roman" panose="02020603050405020304" charset="0"/>
                <a:ea typeface="宋体" panose="02010600030101010101" pitchFamily="2" charset="-122"/>
                <a:cs typeface="宋体" panose="02010600030101010101" pitchFamily="2" charset="-122"/>
                <a:sym typeface="+mn-ea"/>
              </a:rPr>
              <a:t>c. </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不良行为信息分，以不良行为信息分之和作为扣分计入，信用评价得分低于0分的按0分计</a:t>
            </a:r>
            <a:endPar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6" name="文本框 5"/>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3</a:t>
            </a:r>
            <a:r>
              <a:rPr lang="zh-CN" altLang="en-US" sz="2400">
                <a:solidFill>
                  <a:schemeClr val="tx1"/>
                </a:solidFill>
                <a:uFillTx/>
                <a:latin typeface="Times New Roman" panose="02020603050405020304" charset="0"/>
                <a:ea typeface="宋体" panose="02010600030101010101" pitchFamily="2" charset="-122"/>
              </a:rPr>
              <a:t>）信用信息的评价和发布</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25685" cy="4105275"/>
          </a:xfrm>
          <a:prstGeom prst="rect">
            <a:avLst/>
          </a:prstGeom>
          <a:noFill/>
        </p:spPr>
        <p:txBody>
          <a:bodyPr wrap="square" rtlCol="0" anchor="t">
            <a:spAutoFit/>
          </a:bodyPr>
          <a:lstStyle/>
          <a:p>
            <a:pPr marL="285750" indent="-285750" algn="l" fontAlgn="auto">
              <a:lnSpc>
                <a:spcPct val="290000"/>
              </a:lnSpc>
              <a:buClrTx/>
              <a:buSzTx/>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企业信用等级由高到低依次分为：A++、A+、A、B、C、D四等六级，</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A++</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级为信用优秀企业；</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A+</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级为信用良好企业；A级企业为信用较好企业；B级为信用一般企业；C级为信用较差企业；D级为信用不合格企业</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l" fontAlgn="auto">
              <a:lnSpc>
                <a:spcPct val="290000"/>
              </a:lnSpc>
              <a:buClrTx/>
              <a:buSzTx/>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注册地在成都市域外，具备综合甲级或建筑工程、市政工程行业甲级的勘察设计企业初次注册成功后，初始业绩分按照6分计算，评价期限一年，到期后恢复正常评价标准</a:t>
            </a:r>
            <a:endParaRPr lang="zh-CN" altLang="en-US" b="1" dirty="0">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3</a:t>
            </a:r>
            <a:r>
              <a:rPr lang="zh-CN" altLang="en-US" sz="2400">
                <a:solidFill>
                  <a:schemeClr val="tx1"/>
                </a:solidFill>
                <a:uFillTx/>
                <a:latin typeface="Times New Roman" panose="02020603050405020304" charset="0"/>
                <a:ea typeface="宋体" panose="02010600030101010101" pitchFamily="2" charset="-122"/>
              </a:rPr>
              <a:t>）信用信息的评价和发布</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54260" cy="4246245"/>
          </a:xfrm>
          <a:prstGeom prst="rect">
            <a:avLst/>
          </a:prstGeom>
          <a:noFill/>
        </p:spPr>
        <p:txBody>
          <a:bodyPr wrap="square" rtlCol="0" anchor="t">
            <a:spAutoFit/>
          </a:bodyPr>
          <a:lstStyle/>
          <a:p>
            <a:pPr marL="285750" indent="-285750" algn="just" fontAlgn="auto">
              <a:lnSpc>
                <a:spcPct val="250000"/>
              </a:lnSpc>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对信用评价结果的异议按照“谁监管、谁受理”、“谁采集，谁受理”的原则进行受理</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just" fontAlgn="auto">
              <a:lnSpc>
                <a:spcPct val="250000"/>
              </a:lnSpc>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公示期内的信用评价结果异议，异议受理单位应在受理之日起的5个工作日内完成核实并回复处理</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just" fontAlgn="auto">
              <a:lnSpc>
                <a:spcPct val="250000"/>
              </a:lnSpc>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异议人对处理意见不服的，应在收到处理意见后5个工作日内向市住建主管部门提出复核，市住建主管部门应自受理之日起的5个工作日内组织复查并给出复核决定</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just" fontAlgn="auto">
              <a:lnSpc>
                <a:spcPct val="250000"/>
              </a:lnSpc>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因技术条件原因，异议处理时间确需延长的，延长时间一般不超过15个工作日</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4</a:t>
            </a:r>
            <a:r>
              <a:rPr lang="zh-CN" altLang="en-US" sz="2400">
                <a:solidFill>
                  <a:schemeClr val="tx1"/>
                </a:solidFill>
                <a:uFillTx/>
                <a:latin typeface="Times New Roman" panose="02020603050405020304" charset="0"/>
                <a:ea typeface="宋体" panose="02010600030101010101" pitchFamily="2" charset="-122"/>
              </a:rPr>
              <a:t>）异议处理</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54260" cy="4076700"/>
          </a:xfrm>
          <a:prstGeom prst="rect">
            <a:avLst/>
          </a:prstGeom>
          <a:noFill/>
        </p:spPr>
        <p:txBody>
          <a:bodyPr wrap="square" rtlCol="0" anchor="t">
            <a:spAutoFit/>
          </a:bodyPr>
          <a:lstStyle/>
          <a:p>
            <a:pPr marL="285750" indent="-285750" algn="l" fontAlgn="auto">
              <a:lnSpc>
                <a:spcPct val="240000"/>
              </a:lnSpc>
              <a:buClrTx/>
              <a:buSzTx/>
              <a:buFont typeface="Wingdings" panose="05000000000000000000" charset="0"/>
              <a:buChar char="Ø"/>
            </a:pPr>
            <a:r>
              <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信用综合评价得分由投标人信用分和投标项目负责人信用分组成，两者占比分别为80％~90％和10％~20％</a:t>
            </a:r>
            <a:endPar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l" fontAlgn="auto">
              <a:lnSpc>
                <a:spcPct val="240000"/>
              </a:lnSpc>
              <a:buClrTx/>
              <a:buSzTx/>
              <a:buFont typeface="Wingdings" panose="05000000000000000000" charset="0"/>
              <a:buChar char="Ø"/>
            </a:pPr>
            <a:r>
              <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采用综合评估法的，应在评标办法中设置信用标，招标文件在原有商务标和技术标基础上增加信用标</a:t>
            </a:r>
            <a:endPar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l" fontAlgn="auto">
              <a:lnSpc>
                <a:spcPct val="240000"/>
              </a:lnSpc>
              <a:buClrTx/>
              <a:buSzTx/>
              <a:buFont typeface="Wingdings" panose="05000000000000000000" charset="0"/>
              <a:buChar char="Ø"/>
            </a:pPr>
            <a:r>
              <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招标文件中必须明确商务标、技术标和信用标的权重，权重合计为100%，其中信用标在总得分中所占权重为8%～10%，按综合评估得分从高到低排名确定中标候选人</a:t>
            </a:r>
            <a:endParaRPr lang="zh-CN" altLang="en-US"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5</a:t>
            </a:r>
            <a:r>
              <a:rPr lang="zh-CN" altLang="en-US" sz="2400">
                <a:solidFill>
                  <a:schemeClr val="tx1"/>
                </a:solidFill>
                <a:uFillTx/>
                <a:latin typeface="Times New Roman" panose="02020603050405020304" charset="0"/>
                <a:ea typeface="宋体" panose="02010600030101010101" pitchFamily="2" charset="-122"/>
              </a:rPr>
              <a:t>）评价结果的应用</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54260" cy="4076700"/>
          </a:xfrm>
          <a:prstGeom prst="rect">
            <a:avLst/>
          </a:prstGeom>
          <a:noFill/>
        </p:spPr>
        <p:txBody>
          <a:bodyPr wrap="square" rtlCol="0" anchor="t">
            <a:spAutoFit/>
          </a:bodyPr>
          <a:lstStyle/>
          <a:p>
            <a:pPr marL="285750" indent="-285750" algn="l" fontAlgn="auto">
              <a:lnSpc>
                <a:spcPct val="240000"/>
              </a:lnSpc>
              <a:buClrTx/>
              <a:buSzTx/>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住建主管部门应当根据信用信息记录、信用得分、排名或信用等级对企业分类标注监管状态予以差别化监管</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l" fontAlgn="auto">
              <a:lnSpc>
                <a:spcPct val="240000"/>
              </a:lnSpc>
              <a:buClrTx/>
              <a:buSzTx/>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对信用等级为B级及以上勘察设计企业承担的工程建设项目，可按照相关规定实行勘察设计质量自审承诺制</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l" fontAlgn="auto">
              <a:lnSpc>
                <a:spcPct val="240000"/>
              </a:lnSpc>
              <a:buClrTx/>
              <a:buSzTx/>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对C级、D级企业实行重点监管，列入动态核查重点对象，一律取消各类评优评先资格，加大对其承揽工程项目的监督检查力度，同时对D级企业实施惩戒</a:t>
            </a:r>
            <a:endParaRPr lang="zh-CN" altLang="en-US" b="1" dirty="0">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5" name="文本框 4"/>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5</a:t>
            </a:r>
            <a:r>
              <a:rPr lang="zh-CN" altLang="en-US" sz="2400">
                <a:solidFill>
                  <a:schemeClr val="tx1"/>
                </a:solidFill>
                <a:uFillTx/>
                <a:latin typeface="Times New Roman" panose="02020603050405020304" charset="0"/>
                <a:ea typeface="宋体" panose="02010600030101010101" pitchFamily="2" charset="-122"/>
              </a:rPr>
              <a:t>）评价结果的应用</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432685"/>
            <a:ext cx="9954260" cy="2861310"/>
          </a:xfrm>
          <a:prstGeom prst="rect">
            <a:avLst/>
          </a:prstGeom>
          <a:noFill/>
        </p:spPr>
        <p:txBody>
          <a:bodyPr wrap="square" rtlCol="0" anchor="t">
            <a:spAutoFit/>
          </a:bodyPr>
          <a:lstStyle/>
          <a:p>
            <a:pPr marL="285750" indent="-285750" algn="l" fontAlgn="auto">
              <a:lnSpc>
                <a:spcPct val="250000"/>
              </a:lnSpc>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信用信息采集单位采集信用信息时，对情节较轻的失信行为，可通过系统发送扣分预警通知，督促企业立即停止失信行为并进行整改</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l" fontAlgn="auto">
              <a:lnSpc>
                <a:spcPct val="250000"/>
              </a:lnSpc>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信用信息管理系统自动对被评为信用C级的企业发出信用预警信息，对被评为信用D级的企业发出失信惩戒告知信息</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6</a:t>
            </a:r>
            <a:r>
              <a:rPr lang="zh-CN" altLang="en-US" sz="2400">
                <a:solidFill>
                  <a:schemeClr val="tx1"/>
                </a:solidFill>
                <a:uFillTx/>
                <a:latin typeface="Times New Roman" panose="02020603050405020304" charset="0"/>
                <a:ea typeface="宋体" panose="02010600030101010101" pitchFamily="2" charset="-122"/>
              </a:rPr>
              <a:t>）信用预警和修复</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18870" y="2310765"/>
            <a:ext cx="9954260" cy="2861310"/>
          </a:xfrm>
          <a:prstGeom prst="rect">
            <a:avLst/>
          </a:prstGeom>
          <a:noFill/>
        </p:spPr>
        <p:txBody>
          <a:bodyPr wrap="square" rtlCol="0" anchor="t">
            <a:spAutoFit/>
          </a:bodyPr>
          <a:lstStyle/>
          <a:p>
            <a:pPr marL="285750" indent="-285750" algn="l" fontAlgn="auto">
              <a:lnSpc>
                <a:spcPct val="250000"/>
              </a:lnSpc>
              <a:buFont typeface="Wingdings" panose="05000000000000000000" charset="0"/>
              <a:buChar char="Ø"/>
            </a:pPr>
            <a:r>
              <a:rPr lang="zh-CN" altLang="en-US" dirty="0">
                <a:uFillTx/>
                <a:latin typeface="Times New Roman" panose="02020603050405020304" charset="0"/>
                <a:ea typeface="宋体" panose="02010600030101010101" pitchFamily="2" charset="-122"/>
                <a:cs typeface="宋体" panose="02010600030101010101" pitchFamily="2" charset="-122"/>
                <a:sym typeface="+mn-ea"/>
              </a:rPr>
              <a:t>因被列入建筑市场“黑名单”或建设领域联合惩戒对象名单而被评定为信用D级的企业在纠正失信行为，消除不良影响后被提前移出名单的，可登录信用信息管理系统提出修复申请，市住建行政主管部门在核实相关情况后提前终止相关扣分项的评价期限，系统自动重新评定并发布其信用等级</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6</a:t>
            </a:r>
            <a:r>
              <a:rPr lang="zh-CN" altLang="en-US" sz="2400">
                <a:solidFill>
                  <a:schemeClr val="tx1"/>
                </a:solidFill>
                <a:uFillTx/>
                <a:latin typeface="Times New Roman" panose="02020603050405020304" charset="0"/>
                <a:ea typeface="宋体" panose="02010600030101010101" pitchFamily="2" charset="-122"/>
              </a:rPr>
              <a:t>）信用预警和修复</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634059" y="3331680"/>
            <a:ext cx="465125"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4" name="矩形 3"/>
          <p:cNvSpPr/>
          <p:nvPr/>
        </p:nvSpPr>
        <p:spPr>
          <a:xfrm>
            <a:off x="2286083" y="1411790"/>
            <a:ext cx="97535" cy="877812"/>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5" name="TextBox 603"/>
          <p:cNvSpPr txBox="1"/>
          <p:nvPr/>
        </p:nvSpPr>
        <p:spPr bwMode="auto">
          <a:xfrm>
            <a:off x="1274377" y="1996929"/>
            <a:ext cx="808990" cy="142494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4335" spc="600" dirty="0">
                <a:solidFill>
                  <a:schemeClr val="tx1"/>
                </a:solidFill>
              </a:rPr>
              <a:t>目</a:t>
            </a:r>
            <a:endParaRPr lang="zh-CN" altLang="en-US" sz="4335" spc="600" dirty="0">
              <a:solidFill>
                <a:schemeClr val="tx1"/>
              </a:solidFill>
            </a:endParaRPr>
          </a:p>
          <a:p>
            <a:pPr algn="l"/>
            <a:r>
              <a:rPr lang="zh-CN" altLang="en-US" sz="4335" spc="600" dirty="0">
                <a:solidFill>
                  <a:schemeClr val="tx1"/>
                </a:solidFill>
              </a:rPr>
              <a:t>录</a:t>
            </a:r>
            <a:endParaRPr lang="zh-CN" altLang="en-US" sz="4335" spc="0" dirty="0">
              <a:solidFill>
                <a:schemeClr val="tx1"/>
              </a:solidFill>
            </a:endParaRPr>
          </a:p>
        </p:txBody>
      </p:sp>
      <p:grpSp>
        <p:nvGrpSpPr>
          <p:cNvPr id="2" name="组合 1"/>
          <p:cNvGrpSpPr/>
          <p:nvPr/>
        </p:nvGrpSpPr>
        <p:grpSpPr>
          <a:xfrm>
            <a:off x="395649" y="210914"/>
            <a:ext cx="7576672" cy="731950"/>
            <a:chOff x="436" y="180"/>
            <a:chExt cx="8809" cy="851"/>
          </a:xfrm>
        </p:grpSpPr>
        <p:pic>
          <p:nvPicPr>
            <p:cNvPr id="3" name="图片 2" descr="图片1">
              <a:hlinkClick r:id="rId2" action="ppaction://hlinksldjump"/>
            </p:cNvPr>
            <p:cNvPicPr>
              <a:picLocks noChangeAspect="1"/>
            </p:cNvPicPr>
            <p:nvPr/>
          </p:nvPicPr>
          <p:blipFill>
            <a:blip r:embed="rId3"/>
            <a:stretch>
              <a:fillRect/>
            </a:stretch>
          </p:blipFill>
          <p:spPr>
            <a:xfrm>
              <a:off x="436" y="180"/>
              <a:ext cx="843" cy="851"/>
            </a:xfrm>
            <a:prstGeom prst="rect">
              <a:avLst/>
            </a:prstGeom>
          </p:spPr>
        </p:pic>
        <p:sp>
          <p:nvSpPr>
            <p:cNvPr id="6" name="文本框 5"/>
            <p:cNvSpPr txBox="1"/>
            <p:nvPr/>
          </p:nvSpPr>
          <p:spPr>
            <a:xfrm>
              <a:off x="1279" y="316"/>
              <a:ext cx="7966" cy="542"/>
            </a:xfrm>
            <a:prstGeom prst="rect">
              <a:avLst/>
            </a:prstGeom>
            <a:noFill/>
          </p:spPr>
          <p:txBody>
            <a:bodyPr wrap="square" rtlCol="0">
              <a:spAutoFit/>
            </a:bodyPr>
            <a:lstStyle/>
            <a:p>
              <a:r>
                <a:rPr lang="zh-CN" altLang="en-US" sz="2440">
                  <a:solidFill>
                    <a:schemeClr val="accent1"/>
                  </a:solidFill>
                </a:rPr>
                <a:t>四川建力源工程技术咨询有限公司</a:t>
              </a:r>
              <a:endParaRPr lang="zh-CN" altLang="en-US" sz="2440">
                <a:solidFill>
                  <a:schemeClr val="accent1"/>
                </a:solidFill>
              </a:endParaRPr>
            </a:p>
          </p:txBody>
        </p:sp>
      </p:grpSp>
      <p:graphicFrame>
        <p:nvGraphicFramePr>
          <p:cNvPr id="8" name="表格 7"/>
          <p:cNvGraphicFramePr/>
          <p:nvPr>
            <p:custDataLst>
              <p:tags r:id="rId4"/>
            </p:custDataLst>
          </p:nvPr>
        </p:nvGraphicFramePr>
        <p:xfrm>
          <a:off x="3774834" y="1808840"/>
          <a:ext cx="4317365" cy="3839210"/>
        </p:xfrm>
        <a:graphic>
          <a:graphicData uri="http://schemas.openxmlformats.org/drawingml/2006/table">
            <a:tbl>
              <a:tblPr firstRow="1" bandRow="1">
                <a:tableStyleId>{5940675A-B579-460E-94D1-54222C63F5DA}</a:tableStyleId>
              </a:tblPr>
              <a:tblGrid>
                <a:gridCol w="1135380"/>
                <a:gridCol w="3181985"/>
              </a:tblGrid>
              <a:tr h="551180">
                <a:tc>
                  <a:txBody>
                    <a:bodyPr/>
                    <a:lstStyle/>
                    <a:p>
                      <a:pPr indent="0" algn="ctr">
                        <a:buNone/>
                      </a:pPr>
                      <a:r>
                        <a:rPr lang="en-US" sz="2710" b="0">
                          <a:solidFill>
                            <a:srgbClr val="000000"/>
                          </a:solidFill>
                          <a:latin typeface="Times New Roman" panose="02020603050405020304" charset="0"/>
                          <a:cs typeface="Times New Roman" panose="02020603050405020304" charset="0"/>
                        </a:rPr>
                        <a:t>01</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en-US" altLang="en-US" sz="2710" b="0">
                          <a:solidFill>
                            <a:srgbClr val="000000"/>
                          </a:solidFill>
                          <a:latin typeface="Times New Roman" panose="02020603050405020304" charset="0"/>
                          <a:ea typeface="Times New Roman" panose="02020603050405020304" charset="0"/>
                          <a:cs typeface="Times New Roman" panose="02020603050405020304" charset="0"/>
                        </a:rPr>
                        <a:t>发文背景</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49910">
                <a:tc>
                  <a:txBody>
                    <a:bodyPr/>
                    <a:lstStyle/>
                    <a:p>
                      <a:pPr indent="0" algn="ctr">
                        <a:buNone/>
                      </a:pPr>
                      <a:r>
                        <a:rPr lang="en-US" sz="2710" b="0">
                          <a:solidFill>
                            <a:srgbClr val="000000"/>
                          </a:solidFill>
                          <a:latin typeface="Times New Roman" panose="02020603050405020304" charset="0"/>
                          <a:cs typeface="Times New Roman" panose="02020603050405020304" charset="0"/>
                        </a:rPr>
                        <a:t>02</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en-US" altLang="en-US" sz="2710" b="0">
                          <a:solidFill>
                            <a:srgbClr val="000000"/>
                          </a:solidFill>
                          <a:latin typeface="Times New Roman" panose="02020603050405020304" charset="0"/>
                          <a:ea typeface="Times New Roman" panose="02020603050405020304" charset="0"/>
                          <a:cs typeface="Times New Roman" panose="02020603050405020304" charset="0"/>
                        </a:rPr>
                        <a:t>发文部门</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51180">
                <a:tc>
                  <a:txBody>
                    <a:bodyPr/>
                    <a:lstStyle/>
                    <a:p>
                      <a:pPr indent="0" algn="ctr">
                        <a:buNone/>
                      </a:pPr>
                      <a:r>
                        <a:rPr lang="en-US" sz="2710" b="0">
                          <a:solidFill>
                            <a:srgbClr val="000000"/>
                          </a:solidFill>
                          <a:latin typeface="Times New Roman" panose="02020603050405020304" charset="0"/>
                          <a:cs typeface="Times New Roman" panose="02020603050405020304" charset="0"/>
                        </a:rPr>
                        <a:t>03</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en-US" altLang="en-US" sz="2710" b="0">
                          <a:solidFill>
                            <a:srgbClr val="000000"/>
                          </a:solidFill>
                          <a:latin typeface="Times New Roman" panose="02020603050405020304" charset="0"/>
                          <a:ea typeface="Times New Roman" panose="02020603050405020304" charset="0"/>
                          <a:cs typeface="Times New Roman" panose="02020603050405020304" charset="0"/>
                        </a:rPr>
                        <a:t>发文时间</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51180">
                <a:tc>
                  <a:txBody>
                    <a:bodyPr/>
                    <a:lstStyle/>
                    <a:p>
                      <a:pPr indent="0" algn="ctr">
                        <a:buNone/>
                      </a:pPr>
                      <a:r>
                        <a:rPr lang="en-US" sz="2710" b="0">
                          <a:solidFill>
                            <a:srgbClr val="000000"/>
                          </a:solidFill>
                          <a:latin typeface="Times New Roman" panose="02020603050405020304" charset="0"/>
                          <a:cs typeface="Times New Roman" panose="02020603050405020304" charset="0"/>
                        </a:rPr>
                        <a:t>04</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en-US" altLang="en-US" sz="2710" b="0">
                          <a:solidFill>
                            <a:srgbClr val="000000"/>
                          </a:solidFill>
                          <a:latin typeface="Times New Roman" panose="02020603050405020304" charset="0"/>
                          <a:ea typeface="Times New Roman" panose="02020603050405020304" charset="0"/>
                          <a:cs typeface="Times New Roman" panose="02020603050405020304" charset="0"/>
                        </a:rPr>
                        <a:t>适用范围</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49910">
                <a:tc>
                  <a:txBody>
                    <a:bodyPr/>
                    <a:lstStyle/>
                    <a:p>
                      <a:pPr indent="0" algn="ctr">
                        <a:buNone/>
                      </a:pPr>
                      <a:r>
                        <a:rPr lang="en-US" sz="2710" b="0">
                          <a:solidFill>
                            <a:srgbClr val="000000"/>
                          </a:solidFill>
                          <a:latin typeface="Times New Roman" panose="02020603050405020304" charset="0"/>
                          <a:cs typeface="Times New Roman" panose="02020603050405020304" charset="0"/>
                        </a:rPr>
                        <a:t>05</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en-US" altLang="en-US" sz="2710" b="0">
                          <a:solidFill>
                            <a:srgbClr val="000000"/>
                          </a:solidFill>
                          <a:latin typeface="Times New Roman" panose="02020603050405020304" charset="0"/>
                          <a:ea typeface="Times New Roman" panose="02020603050405020304" charset="0"/>
                          <a:cs typeface="Times New Roman" panose="02020603050405020304" charset="0"/>
                        </a:rPr>
                        <a:t>主要内容</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51180">
                <a:tc>
                  <a:txBody>
                    <a:bodyPr/>
                    <a:lstStyle/>
                    <a:p>
                      <a:pPr indent="0" algn="ctr">
                        <a:buNone/>
                      </a:pPr>
                      <a:r>
                        <a:rPr lang="en-US" sz="2710" b="0">
                          <a:solidFill>
                            <a:srgbClr val="000000"/>
                          </a:solidFill>
                          <a:latin typeface="Times New Roman" panose="02020603050405020304" charset="0"/>
                          <a:cs typeface="Times New Roman" panose="02020603050405020304" charset="0"/>
                        </a:rPr>
                        <a:t>06</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en-US" altLang="en-US" sz="2710" b="0">
                          <a:solidFill>
                            <a:srgbClr val="000000"/>
                          </a:solidFill>
                          <a:latin typeface="Times New Roman" panose="02020603050405020304" charset="0"/>
                          <a:ea typeface="Times New Roman" panose="02020603050405020304" charset="0"/>
                          <a:cs typeface="Times New Roman" panose="02020603050405020304" charset="0"/>
                        </a:rPr>
                        <a:t>行业影响</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bl>
          </a:graphicData>
        </a:graphic>
      </p:graphicFrame>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099820" y="2740025"/>
            <a:ext cx="9954260" cy="1630045"/>
          </a:xfrm>
          <a:prstGeom prst="rect">
            <a:avLst/>
          </a:prstGeom>
          <a:noFill/>
        </p:spPr>
        <p:txBody>
          <a:bodyPr wrap="square" rtlCol="0" anchor="t">
            <a:spAutoFit/>
          </a:bodyPr>
          <a:lstStyle/>
          <a:p>
            <a:pPr marL="285750" indent="-285750" algn="l" fontAlgn="auto">
              <a:lnSpc>
                <a:spcPct val="250000"/>
              </a:lnSpc>
              <a:buClrTx/>
              <a:buSzTx/>
              <a:buFont typeface="Wingdings" panose="05000000000000000000" charset="0"/>
              <a:buChar char="Ø"/>
            </a:pPr>
            <a:r>
              <a:rPr lang="zh-CN" altLang="en-US" sz="2000" dirty="0">
                <a:uFillTx/>
                <a:latin typeface="Times New Roman" panose="02020603050405020304" charset="0"/>
                <a:ea typeface="宋体" panose="02010600030101010101" pitchFamily="2" charset="-122"/>
                <a:cs typeface="宋体" panose="02010600030101010101" pitchFamily="2" charset="-122"/>
                <a:sym typeface="+mn-ea"/>
              </a:rPr>
              <a:t> 勘察设计企业和施工图审查机构虚假申报信用信息或在完成基本信息变更后的30个自然日内未完成变更申报的，经调查核实后予以纠正，并按评价标准进行扣分</a:t>
            </a:r>
            <a:endParaRPr lang="zh-CN" altLang="en-US" sz="2000" b="1" dirty="0">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7</a:t>
            </a:r>
            <a:r>
              <a:rPr lang="zh-CN" altLang="en-US" sz="2400">
                <a:solidFill>
                  <a:schemeClr val="tx1"/>
                </a:solidFill>
                <a:uFillTx/>
                <a:latin typeface="Times New Roman" panose="02020603050405020304" charset="0"/>
                <a:ea typeface="宋体" panose="02010600030101010101" pitchFamily="2" charset="-122"/>
              </a:rPr>
              <a:t>）责任处理</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graphicFrame>
        <p:nvGraphicFramePr>
          <p:cNvPr id="9" name="表格 8"/>
          <p:cNvGraphicFramePr/>
          <p:nvPr>
            <p:custDataLst>
              <p:tags r:id="rId2"/>
            </p:custDataLst>
          </p:nvPr>
        </p:nvGraphicFramePr>
        <p:xfrm>
          <a:off x="395605" y="1397635"/>
          <a:ext cx="11378565" cy="8808720"/>
        </p:xfrm>
        <a:graphic>
          <a:graphicData uri="http://schemas.openxmlformats.org/drawingml/2006/table">
            <a:tbl>
              <a:tblPr firstRow="1" bandRow="1">
                <a:tableStyleId>{5C22544A-7EE6-4342-B048-85BDC9FD1C3A}</a:tableStyleId>
              </a:tblPr>
              <a:tblGrid>
                <a:gridCol w="486410"/>
                <a:gridCol w="750570"/>
                <a:gridCol w="2945765"/>
                <a:gridCol w="4115435"/>
                <a:gridCol w="671830"/>
                <a:gridCol w="1492885"/>
                <a:gridCol w="915670"/>
              </a:tblGrid>
              <a:tr h="487680">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序号</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分类</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评价项目</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评价标准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标准分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评价期限</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采集单位</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63627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1.1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1.基本信息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企业需登记的相关信息：（一）企业登记注册信息；（二）企业资质信息；（三）注册执业人员、工程技术人员和经济管理人员信息。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企业所申报的基本信息资料真实、完整符合要求，通过公示后即可得70分。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70</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企业存续期内</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企业自主诚信申报</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06743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2.良好行为信息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一般业绩（设计企业近三年在蓉承担的房屋建筑或市政基础设施工程设计项目的建筑面积或工程造价累计之和；勘察企业近三年在蓉承担的房屋建筑或市政基础设施工程勘察项目的工程造价累计之和。以上统计项目必须是应办理施工许可规模以上的房屋建筑或市政基础 设施工程）</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排名第1-20名的得8分；第21-60名的得6分；第61-120名的得4分；第121-200名的得2分；第200名之后有业绩的得1分；无业绩的得0分；（若承接的项目为工程总承包，相应项目乘以1.1的系数）。</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8</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自完成勘察设计施工图备案之日起36个月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系统自动采集或企业自主诚信申报</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47815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优秀业绩（近两年参加国内外建设项目国际化方案招标或全球方案征集的）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1. 参加国内外建设项目国际化方案招标，中标一个项目加2分。2. 参加全球方案征集，方案入围前三名的，第一名加2分，第二名加1分，第三名加0.5分。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自中标或入围通知发布之日起24个月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2">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企业自主诚信申报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69469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获得国际或国家级奖项，获得市级及以上住建主管部门表彰的。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（按照就高不就低原则，不重复加分）1. 获得国际或国家级奖项，每个加2分。2. 受到各级政府或住建行政主管部门通报表彰的：受到住建部、四川省委省政府表彰的加2分/次；受到四川省住建行政主管部门、成都市委市政府表彰的加1分/次；受到市住建局表彰并注明给予信用加分的加0.5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8</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自奖励认定材料发布之日起24个月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a:tc>
              </a:tr>
            </a:tbl>
          </a:graphicData>
        </a:graphic>
      </p:graphicFrame>
      <p:sp>
        <p:nvSpPr>
          <p:cNvPr id="13" name="文本框 12"/>
          <p:cNvSpPr txBox="1"/>
          <p:nvPr/>
        </p:nvSpPr>
        <p:spPr>
          <a:xfrm>
            <a:off x="2696845" y="974090"/>
            <a:ext cx="6798945" cy="423545"/>
          </a:xfrm>
          <a:prstGeom prst="rect">
            <a:avLst/>
          </a:prstGeom>
          <a:noFill/>
        </p:spPr>
        <p:txBody>
          <a:bodyPr wrap="square" rtlCol="0">
            <a:spAutoFit/>
          </a:bodyPr>
          <a:p>
            <a:pPr algn="ctr"/>
            <a:r>
              <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rPr>
              <a:t>成都市勘察设计企业信用信息评价标准</a:t>
            </a:r>
            <a:endPar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graphicFrame>
        <p:nvGraphicFramePr>
          <p:cNvPr id="9" name="表格 8"/>
          <p:cNvGraphicFramePr/>
          <p:nvPr>
            <p:custDataLst>
              <p:tags r:id="rId2"/>
            </p:custDataLst>
          </p:nvPr>
        </p:nvGraphicFramePr>
        <p:xfrm>
          <a:off x="395605" y="1397635"/>
          <a:ext cx="11378565" cy="5081905"/>
        </p:xfrm>
        <a:graphic>
          <a:graphicData uri="http://schemas.openxmlformats.org/drawingml/2006/table">
            <a:tbl>
              <a:tblPr firstRow="1" bandRow="1">
                <a:tableStyleId>{5C22544A-7EE6-4342-B048-85BDC9FD1C3A}</a:tableStyleId>
              </a:tblPr>
              <a:tblGrid>
                <a:gridCol w="486410"/>
                <a:gridCol w="750570"/>
                <a:gridCol w="2945765"/>
                <a:gridCol w="4115435"/>
                <a:gridCol w="671830"/>
                <a:gridCol w="1492885"/>
                <a:gridCol w="915670"/>
              </a:tblGrid>
              <a:tr h="741680">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序号</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分类</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评价项目</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评价标准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标准分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评价期限</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采集单位</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58305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2.4</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2.良好行为信息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科技研发。</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每年6月30日前由企业一次性申报上一年度累计R&amp;D经费投入力度（企业年度研究开发费用确认金额/企业年度总营收*100%）排名第1-10名的得5分；第11-20名的得3分；第21-50名的得2分；第51-100名的得1分；第100名之后有经费投入的得0.5分；未申报或无经费投入的得0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5</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自本次评价生效之日起至下次评价生效之日止</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企业自主诚信申报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72720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2.5</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勘察设计企业“走出去”。</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本地勘察设计企业在市域外承接工程合同金额在2000万以上的加3分，1000-2000万的加2分，500-1000万的加1分，500万以下的不加分。（其中，市外国内项目应在“全国建筑市场监管公共服务平台”或四川省住建行政主管部门“工程建设领域项目信息和信用信息公开共享专栏”上能查到施工许可证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自合同签订之日起24个月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a:tc>
              </a:tr>
              <a:tr h="102997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2.6</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主编（参编）、主审国家、四川省、成都市级勘察设计标准、规范的。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国家级主编加2分/次，参编或主审加1分/次；省级主编加1分/次，参编或主审加0.5分/次；市级主编加0.5分./次。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自标准、规范发布之日起24个月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a:tc>
              </a:tr>
            </a:tbl>
          </a:graphicData>
        </a:graphic>
      </p:graphicFrame>
      <p:sp>
        <p:nvSpPr>
          <p:cNvPr id="13" name="文本框 12"/>
          <p:cNvSpPr txBox="1"/>
          <p:nvPr/>
        </p:nvSpPr>
        <p:spPr>
          <a:xfrm>
            <a:off x="2696845" y="974090"/>
            <a:ext cx="6798945" cy="423545"/>
          </a:xfrm>
          <a:prstGeom prst="rect">
            <a:avLst/>
          </a:prstGeom>
          <a:noFill/>
        </p:spPr>
        <p:txBody>
          <a:bodyPr wrap="square" rtlCol="0">
            <a:spAutoFit/>
          </a:bodyPr>
          <a:p>
            <a:pPr algn="ctr"/>
            <a:r>
              <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rPr>
              <a:t>成都市勘察设计企业信用信息评价标准</a:t>
            </a:r>
            <a:endPar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2696845" y="974090"/>
            <a:ext cx="6798945" cy="423545"/>
          </a:xfrm>
          <a:prstGeom prst="rect">
            <a:avLst/>
          </a:prstGeom>
          <a:noFill/>
        </p:spPr>
        <p:txBody>
          <a:bodyPr wrap="square" rtlCol="0">
            <a:spAutoFit/>
          </a:bodyPr>
          <a:lstStyle/>
          <a:p>
            <a:pPr algn="ctr"/>
            <a:r>
              <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rPr>
              <a:t>成都市勘察设计企业信用信息评价标准</a:t>
            </a:r>
            <a:endPar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endParaRPr>
          </a:p>
        </p:txBody>
      </p:sp>
      <p:graphicFrame>
        <p:nvGraphicFramePr>
          <p:cNvPr id="9" name="表格 8"/>
          <p:cNvGraphicFramePr/>
          <p:nvPr>
            <p:custDataLst>
              <p:tags r:id="rId2"/>
            </p:custDataLst>
          </p:nvPr>
        </p:nvGraphicFramePr>
        <p:xfrm>
          <a:off x="395605" y="1397635"/>
          <a:ext cx="11378565" cy="4753610"/>
        </p:xfrm>
        <a:graphic>
          <a:graphicData uri="http://schemas.openxmlformats.org/drawingml/2006/table">
            <a:tbl>
              <a:tblPr firstRow="1" bandRow="1">
                <a:tableStyleId>{5C22544A-7EE6-4342-B048-85BDC9FD1C3A}</a:tableStyleId>
              </a:tblPr>
              <a:tblGrid>
                <a:gridCol w="486410"/>
                <a:gridCol w="750570"/>
                <a:gridCol w="3384550"/>
                <a:gridCol w="3218180"/>
                <a:gridCol w="740410"/>
                <a:gridCol w="1492250"/>
                <a:gridCol w="1306195"/>
              </a:tblGrid>
              <a:tr h="683260">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序号</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分类</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评价项目</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评价标准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标准分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评价期限</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采集单位</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91376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4">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3.市场类不良行为信息</a:t>
                      </a:r>
                      <a:endParaRPr lang="en-US" sz="1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未取得资质证书承揽工程、超越资质等级承接业务、以欺骗手段取得资质证书承揽工程或以其他单位名义承接业务的。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4分/次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4">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自评价生效之日起12个月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4">
                  <a:txBody>
                    <a:bodyPr/>
                    <a:p>
                      <a:pPr indent="0" algn="ctr">
                        <a:buNone/>
                      </a:pPr>
                      <a:r>
                        <a:rPr lang="en-US" altLang="en-US" sz="1400" b="0">
                          <a:latin typeface="宋体" panose="02010600030101010101" pitchFamily="2" charset="-122"/>
                          <a:ea typeface="宋体" panose="02010600030101010101" pitchFamily="2" charset="-122"/>
                          <a:cs typeface="宋体" panose="02010600030101010101" pitchFamily="2" charset="-122"/>
                        </a:rPr>
                        <a:t>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10680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伪造、涂改、倒卖、出租、出借或者以其他形式非法转让资质证书，允许其他单位或个人以本单位名义承接业务，或将承揽的业务转包或者违法分包的。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4分/次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r h="114617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相互串通投标或者与招标人串通投标；以向招标人或者评标委员会成员行贿的手段谋取中标；或以他人名义投标或者以其他方式弄虚作假，骗取中标的。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4分/次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r h="90360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3.4</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无正当理由不与招标人签订合同，或不按照与招标人订立的合同履行义务，情节严重的。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2分/次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自评价生效之日起3个月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2696845" y="974090"/>
            <a:ext cx="6798945" cy="423545"/>
          </a:xfrm>
          <a:prstGeom prst="rect">
            <a:avLst/>
          </a:prstGeom>
          <a:noFill/>
        </p:spPr>
        <p:txBody>
          <a:bodyPr wrap="square" rtlCol="0">
            <a:spAutoFit/>
          </a:bodyPr>
          <a:lstStyle/>
          <a:p>
            <a:pPr algn="ctr"/>
            <a:r>
              <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rPr>
              <a:t>成都市勘察设计企业信用信息评价标准</a:t>
            </a:r>
            <a:endPar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endParaRPr>
          </a:p>
        </p:txBody>
      </p:sp>
      <p:graphicFrame>
        <p:nvGraphicFramePr>
          <p:cNvPr id="9" name="表格 8"/>
          <p:cNvGraphicFramePr/>
          <p:nvPr>
            <p:custDataLst>
              <p:tags r:id="rId2"/>
            </p:custDataLst>
          </p:nvPr>
        </p:nvGraphicFramePr>
        <p:xfrm>
          <a:off x="395605" y="1397635"/>
          <a:ext cx="11378565" cy="5299075"/>
        </p:xfrm>
        <a:graphic>
          <a:graphicData uri="http://schemas.openxmlformats.org/drawingml/2006/table">
            <a:tbl>
              <a:tblPr firstRow="1" bandRow="1">
                <a:tableStyleId>{5C22544A-7EE6-4342-B048-85BDC9FD1C3A}</a:tableStyleId>
              </a:tblPr>
              <a:tblGrid>
                <a:gridCol w="486410"/>
                <a:gridCol w="750570"/>
                <a:gridCol w="2418715"/>
                <a:gridCol w="4184015"/>
                <a:gridCol w="740410"/>
                <a:gridCol w="1492250"/>
                <a:gridCol w="1306195"/>
              </a:tblGrid>
              <a:tr h="605155">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序号</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分类</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评价项目</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评价标准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标准分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评价期限</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采集单位</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38100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6">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4.项目类不良行为信息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未按照工程建设强制性标准进行勘察、设计的。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实施施工图审查项目：1分/条实行自审承诺制项目：2分/条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6">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自评价生效之日起6个月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6">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81280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违反国家、四川省、成都市有关规定标准进行勘察、设计的。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实施施工图审查项目：2分/次，评价期限自评价生效之日起3个月；产生重大质量安全问题，引发房屋或市政工程垮塌、断裂等重大质量安全责任事故的4分/次，评价期限自评价生效之日起12个月。实行自审承诺制项目：4分/次，评价期限自评价生效之日起12个月；产生重大质量安全问题，引发房屋或市政工程垮塌、断裂等重大质量安全责任事故的6分/次，评价期限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见评价标准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r h="38100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未根据勘察成果文件进行工程设计的。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实施施工图审查项目：2分/项目，评价期限自评价生效之日起3个月。实行自审承诺制项目：4分/项目，评价期限自评价生效之日起12个月。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vMerge="1">
                  <a:tcPr marL="68580" marR="68580" marT="0" marB="0" vert="horz" anchor="ctr"/>
                </a:tc>
                <a:tc vMerge="1">
                  <a:tcPr marL="68580" marR="68580" marT="0" marB="0" vert="horz" anchor="ctr"/>
                </a:tc>
              </a:tr>
              <a:tr h="38100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4.4</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不按规定履行设计变更手续或通过设计变更降低建筑品质的。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实施施工图审查项目：2分/项目，评价期限自评价生效之日起3个月。实行自审承诺制项目：4分/项目，评价期限自评价生效之日起12个月。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vMerge="1">
                  <a:tcPr marL="68580" marR="68580" marT="0" marB="0" vert="horz" anchor="ctr"/>
                </a:tc>
                <a:tc vMerge="1">
                  <a:tcPr marL="68580" marR="68580" marT="0" marB="0" vert="horz" anchor="ctr"/>
                </a:tc>
              </a:tr>
              <a:tr h="38100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4.5</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存在过度设计行为的。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4分/项目。</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r h="51879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4.6</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设计单位指定建筑材料或建筑构配件的生产厂、供应商，使用或推荐使用不符合质量标准的材料和设备的。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实施施工图审查项目：2分/项目，评价期限自评价生效之日起3个月。实行自审承诺制项目：4分/项目评价期限自评价生效之日起12个月。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见评价标准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2696845" y="974090"/>
            <a:ext cx="6798945" cy="423545"/>
          </a:xfrm>
          <a:prstGeom prst="rect">
            <a:avLst/>
          </a:prstGeom>
          <a:noFill/>
        </p:spPr>
        <p:txBody>
          <a:bodyPr wrap="square" rtlCol="0">
            <a:spAutoFit/>
          </a:bodyPr>
          <a:lstStyle/>
          <a:p>
            <a:pPr algn="ctr"/>
            <a:r>
              <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rPr>
              <a:t>成都市勘察设计企业信用信息评价标准</a:t>
            </a:r>
            <a:endPar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endParaRPr>
          </a:p>
        </p:txBody>
      </p:sp>
      <p:graphicFrame>
        <p:nvGraphicFramePr>
          <p:cNvPr id="9" name="表格 8"/>
          <p:cNvGraphicFramePr/>
          <p:nvPr>
            <p:custDataLst>
              <p:tags r:id="rId2"/>
            </p:custDataLst>
          </p:nvPr>
        </p:nvGraphicFramePr>
        <p:xfrm>
          <a:off x="395605" y="1397635"/>
          <a:ext cx="11378565" cy="5349240"/>
        </p:xfrm>
        <a:graphic>
          <a:graphicData uri="http://schemas.openxmlformats.org/drawingml/2006/table">
            <a:tbl>
              <a:tblPr firstRow="1" bandRow="1">
                <a:tableStyleId>{5C22544A-7EE6-4342-B048-85BDC9FD1C3A}</a:tableStyleId>
              </a:tblPr>
              <a:tblGrid>
                <a:gridCol w="486410"/>
                <a:gridCol w="750570"/>
                <a:gridCol w="2769870"/>
                <a:gridCol w="4047490"/>
                <a:gridCol w="525780"/>
                <a:gridCol w="1492250"/>
                <a:gridCol w="1306195"/>
              </a:tblGrid>
              <a:tr h="868680">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序号</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分类</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评价项目</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评价标准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标准分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评价期限</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采集单位</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71437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5.1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4">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5.其他类不良行为信息</a:t>
                      </a:r>
                      <a:endParaRPr lang="en-US" sz="1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因勘察设计不合规、不合理等导致信访投诉或群体性维权事件的。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实施施工图审查项目：一般性投诉1分/次，评价期限自评价生效之日起3个月；引起群体性维权事件3分/次，评价期限自评价生效之日起6个月。实行自审承诺制项目：一般性投诉2分/次，评价期限自评价生效之日起3个月；引起群体性维权事件4分/次，评价期限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4">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见评价标准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56769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5.2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司法机关和其他政府机关发起需住建行政主管部门联合惩戒的严重失信行为，经市住建行政主管部门认定的。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扣3分/次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自评价生效之日起6个月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市住建主管部门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94043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5.3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企业在向住建行政主管部门申报企业相关信息，申办行政审批、市场准入、资质认定等事项，或提起投诉、配合检查调查时，故意隐瞒有关情况，捏造事实，提供虚假材料，或存在不实承诺、违背承诺行为，被住建行政主管部门认定或者通报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2">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被国家、省住建行政主管部门通报（行政处罚）的，每次扣3分，评价期限自评价生效之日起6个月；被市、区（市）县住建行政主管部门认定或通报的，每次扣2分，评价期限自评价生效之日起3个月。同一事项不重复扣分，以最高扣分为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见评价标准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508000">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5.4</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因未纳入本表中不良行为而受到住建行政主管部门行政处罚或通报的。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vMerge="1">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见评价标准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graphicFrame>
        <p:nvGraphicFramePr>
          <p:cNvPr id="9" name="表格 8"/>
          <p:cNvGraphicFramePr/>
          <p:nvPr>
            <p:custDataLst>
              <p:tags r:id="rId2"/>
            </p:custDataLst>
          </p:nvPr>
        </p:nvGraphicFramePr>
        <p:xfrm>
          <a:off x="395605" y="1397635"/>
          <a:ext cx="11378565" cy="5077460"/>
        </p:xfrm>
        <a:graphic>
          <a:graphicData uri="http://schemas.openxmlformats.org/drawingml/2006/table">
            <a:tbl>
              <a:tblPr firstRow="1" bandRow="1">
                <a:tableStyleId>{5C22544A-7EE6-4342-B048-85BDC9FD1C3A}</a:tableStyleId>
              </a:tblPr>
              <a:tblGrid>
                <a:gridCol w="486410"/>
                <a:gridCol w="750570"/>
                <a:gridCol w="2418715"/>
                <a:gridCol w="4184015"/>
                <a:gridCol w="740410"/>
                <a:gridCol w="1492250"/>
                <a:gridCol w="1306195"/>
              </a:tblGrid>
              <a:tr h="575310">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序号</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分类</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评价项目</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评价标准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标准分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评价期限</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采集单位</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34810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1.1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1.基本信息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施工图审查机构需登记的相关信息：（一）审查机构登记注册信息；（二）审查机构资格信息；（三）注册执业人员、工程技术人员和经济管理人员信息。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审查机构所申报的基本信息资料符合要求，通过公示后即可得80分。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85</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审查机构存续期内</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企业自主诚信申报</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77546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2">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2.良好行为信息</a:t>
                      </a:r>
                      <a:endParaRPr lang="en-US" sz="1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业绩（施工图审查机构近三年在蓉承担的房屋建筑或市政基础设施工程施工图审查项目的建筑面积或工程造价累计之和。以上统计项目必须是应办理施工许可规模以上的房屋建筑或市政基础设施工程）</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排名第1名的得13分；第2-3名的得12分；第4-6名的得10分；第7-10名的得8分；第10-15名的得6分；15名以后的登记金额大于0的得5分。登记金额为0的得0分。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13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自完成设计施工图备案之日起36个月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系统自动采集或企业自主诚信申报</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37858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获得国家级奖项，获得市级及以上住建主管部门表彰的。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（按照就高不就低原则，不重复加分）1. 获得国家级奖项，每个加2分。2. 受到住建部、四川省委省政府表彰的加2分/次；受到四川省住建行政主管部门、成都市委市政府表彰的加1分/次；受到市住建局表彰并注明给予信用加分的加0.5分/次。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自表彰认定材料发布之日起24个月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企业自主诚信申报</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bl>
          </a:graphicData>
        </a:graphic>
      </p:graphicFrame>
      <p:sp>
        <p:nvSpPr>
          <p:cNvPr id="13" name="文本框 12"/>
          <p:cNvSpPr txBox="1"/>
          <p:nvPr/>
        </p:nvSpPr>
        <p:spPr>
          <a:xfrm>
            <a:off x="2320925" y="942975"/>
            <a:ext cx="7550150" cy="423545"/>
          </a:xfrm>
          <a:prstGeom prst="rect">
            <a:avLst/>
          </a:prstGeom>
          <a:noFill/>
        </p:spPr>
        <p:txBody>
          <a:bodyPr wrap="square" rtlCol="0">
            <a:spAutoFit/>
          </a:bodyPr>
          <a:p>
            <a:pPr algn="ctr"/>
            <a:r>
              <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rPr>
              <a:t>成都市施工图审查机构信用信息评价标准</a:t>
            </a:r>
            <a:endPar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graphicFrame>
        <p:nvGraphicFramePr>
          <p:cNvPr id="9" name="表格 8"/>
          <p:cNvGraphicFramePr/>
          <p:nvPr>
            <p:custDataLst>
              <p:tags r:id="rId2"/>
            </p:custDataLst>
          </p:nvPr>
        </p:nvGraphicFramePr>
        <p:xfrm>
          <a:off x="483235" y="1473835"/>
          <a:ext cx="11378565" cy="5177155"/>
        </p:xfrm>
        <a:graphic>
          <a:graphicData uri="http://schemas.openxmlformats.org/drawingml/2006/table">
            <a:tbl>
              <a:tblPr firstRow="1" bandRow="1">
                <a:tableStyleId>{5C22544A-7EE6-4342-B048-85BDC9FD1C3A}</a:tableStyleId>
              </a:tblPr>
              <a:tblGrid>
                <a:gridCol w="486410"/>
                <a:gridCol w="750570"/>
                <a:gridCol w="2847975"/>
                <a:gridCol w="3754755"/>
                <a:gridCol w="740410"/>
                <a:gridCol w="1492250"/>
                <a:gridCol w="1306195"/>
              </a:tblGrid>
              <a:tr h="575310">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序号</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分类</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评价项目</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评价标准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标准分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评价期限</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采集单位</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49911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3.市场类不良行为信息</a:t>
                      </a:r>
                      <a:endParaRPr lang="en-US" sz="1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相互串通投标或者与招标人串通投标的；以向招标人或者评标委员会成员行贿的手段谋取中标的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住建主管部门</a:t>
                      </a:r>
                      <a:endParaRPr lang="en-US" sz="1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54356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超越范围从事施工图审查业务活动的。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r h="72771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3.3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中标人无正当理由不与招标人签订合同，或不按照与招标人订立的合同履行义务，情节严重的。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2分/次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自评价生效之日起3个月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r h="94107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4.项目类不良行为信息 </a:t>
                      </a:r>
                      <a:endParaRPr lang="en-US" sz="1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altLang="zh-CN" sz="1400" b="0">
                        <a:latin typeface="宋体" panose="02010600030101010101" pitchFamily="2" charset="-122"/>
                        <a:ea typeface="宋体" panose="02010600030101010101" pitchFamily="2" charset="-122"/>
                      </a:endParaRPr>
                    </a:p>
                    <a:p>
                      <a:pPr indent="0">
                        <a:buNone/>
                      </a:pPr>
                      <a:r>
                        <a:rPr lang="en-US" altLang="zh-CN" sz="1400" b="0">
                          <a:latin typeface="宋体" panose="02010600030101010101" pitchFamily="2" charset="-122"/>
                          <a:ea typeface="宋体" panose="02010600030101010101" pitchFamily="2" charset="-122"/>
                        </a:rPr>
                        <a:t> </a:t>
                      </a:r>
                      <a:endParaRPr 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已出具审查合格书的施工图，仍有违反法律、法规和工程建设强制性标准的，或发出的告知书中存在强条判定错误的。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0.4分/条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自评价生效之日起6个月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865505">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4.2</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审图机构未经建设和设计单位同意泄露数字化图纸电子文件的。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1分/次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自评价生效之日起3个月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r h="88392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4.3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未按规定的审查内容进行审查，或未按照国家、四川省和成都市相关政策要求进行施工图审查的。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1分/次，评价期限自评价生效之日起3个月；引发重大质量安全责任事故的4分/次，评价期限自评价生效之日起12个月。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见评价标准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r>
            </a:tbl>
          </a:graphicData>
        </a:graphic>
      </p:graphicFrame>
      <p:sp>
        <p:nvSpPr>
          <p:cNvPr id="13" name="文本框 12"/>
          <p:cNvSpPr txBox="1"/>
          <p:nvPr/>
        </p:nvSpPr>
        <p:spPr>
          <a:xfrm>
            <a:off x="2540635" y="1050290"/>
            <a:ext cx="7110730" cy="423545"/>
          </a:xfrm>
          <a:prstGeom prst="rect">
            <a:avLst/>
          </a:prstGeom>
          <a:noFill/>
        </p:spPr>
        <p:txBody>
          <a:bodyPr wrap="square" rtlCol="0">
            <a:spAutoFit/>
          </a:bodyPr>
          <a:p>
            <a:pPr algn="ctr"/>
            <a:r>
              <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rPr>
              <a:t>成都市施工图审查机构信用信息评价标准</a:t>
            </a:r>
            <a:endPar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graphicFrame>
        <p:nvGraphicFramePr>
          <p:cNvPr id="9" name="表格 8"/>
          <p:cNvGraphicFramePr/>
          <p:nvPr>
            <p:custDataLst>
              <p:tags r:id="rId2"/>
            </p:custDataLst>
          </p:nvPr>
        </p:nvGraphicFramePr>
        <p:xfrm>
          <a:off x="395605" y="1405255"/>
          <a:ext cx="11378565" cy="4978400"/>
        </p:xfrm>
        <a:graphic>
          <a:graphicData uri="http://schemas.openxmlformats.org/drawingml/2006/table">
            <a:tbl>
              <a:tblPr firstRow="1" bandRow="1">
                <a:tableStyleId>{5C22544A-7EE6-4342-B048-85BDC9FD1C3A}</a:tableStyleId>
              </a:tblPr>
              <a:tblGrid>
                <a:gridCol w="486410"/>
                <a:gridCol w="750570"/>
                <a:gridCol w="2418715"/>
                <a:gridCol w="4184015"/>
                <a:gridCol w="740410"/>
                <a:gridCol w="1492250"/>
                <a:gridCol w="1306195"/>
              </a:tblGrid>
              <a:tr h="613410">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序号</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分类</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评价项目</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评价标准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标准分</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评价期限</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600" b="0">
                          <a:latin typeface="宋体" panose="02010600030101010101" pitchFamily="2" charset="-122"/>
                          <a:ea typeface="宋体" panose="02010600030101010101" pitchFamily="2" charset="-122"/>
                          <a:cs typeface="宋体" panose="02010600030101010101" pitchFamily="2" charset="-122"/>
                        </a:rPr>
                        <a:t>采集单位</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07823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5.1</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5.其他类不良行为信息</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司法机关和其他政府机关发起需住建行政主管部门联合惩戒的严重失信行为，经市住建行政主管部门认定的。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扣3分/次</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3">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 </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自评价生效之日起6个月</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市住建主管部门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213487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5.3</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企业在向住建行政主管部门申报企业相关信息，申办行政审批、市场准入、资质认定等事项，或提起投诉、配合检查调查时，故意隐瞒有关情况，捏造事实，提供虚假材料，或存在不实承诺、违背承诺行为，被住建行政主管部门认定或者通报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2">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被国家、省住建行政主管部门通报（行政处罚）的，每次扣3分，评价期限自评价生效之日起6个月；被市、区（市）县住建行政主管部门认定或通报的，每次分别扣2分、1分，评价期限自评价生效之日起3个月。同一事项不重复扣分，以最高扣分为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rowSpan="2">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见评价标准</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rowSpan="2">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住建主管部门</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r>
              <a:tr h="1151890">
                <a:tc>
                  <a:txBody>
                    <a:bodyPr/>
                    <a:p>
                      <a:pPr indent="0" algn="ctr">
                        <a:buNone/>
                      </a:pPr>
                      <a:r>
                        <a:rPr lang="en-US" sz="1400" b="0">
                          <a:latin typeface="宋体" panose="02010600030101010101" pitchFamily="2" charset="-122"/>
                          <a:ea typeface="宋体" panose="02010600030101010101" pitchFamily="2" charset="-122"/>
                          <a:cs typeface="宋体" panose="02010600030101010101" pitchFamily="2" charset="-122"/>
                        </a:rPr>
                        <a:t>5.4</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a:txBody>
                    <a:bodyPr/>
                    <a:p>
                      <a:pPr indent="0">
                        <a:buNone/>
                      </a:pPr>
                      <a:r>
                        <a:rPr lang="en-US" sz="1400" b="0">
                          <a:latin typeface="宋体" panose="02010600030101010101" pitchFamily="2" charset="-122"/>
                          <a:ea typeface="宋体" panose="02010600030101010101" pitchFamily="2" charset="-122"/>
                          <a:cs typeface="宋体" panose="02010600030101010101" pitchFamily="2" charset="-122"/>
                        </a:rPr>
                        <a:t>因未纳入本表中不良行为而受到住建行政主管部门行政处罚或通报的。</a:t>
                      </a:r>
                      <a:endParaRPr lang="en-US" altLang="en-US" sz="1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tc>
                <a:tc vMerge="1">
                  <a:tcPr marL="68580" marR="68580" marT="0" marB="0" vert="horz" anchor="ctr"/>
                </a:tc>
                <a:tc vMerge="1">
                  <a:tcPr marL="68580" marR="68580" marT="0" marB="0" vert="horz" anchor="ctr"/>
                </a:tc>
                <a:tc vMerge="1">
                  <a:tcPr marL="68580" marR="68580" marT="0" marB="0" vert="horz" anchor="ctr"/>
                </a:tc>
                <a:tc vMerge="1">
                  <a:tcPr marL="68580" marR="68580" marT="0" marB="0" vert="horz" anchor="ctr"/>
                </a:tc>
              </a:tr>
            </a:tbl>
          </a:graphicData>
        </a:graphic>
      </p:graphicFrame>
      <p:sp>
        <p:nvSpPr>
          <p:cNvPr id="13" name="文本框 12"/>
          <p:cNvSpPr txBox="1"/>
          <p:nvPr/>
        </p:nvSpPr>
        <p:spPr>
          <a:xfrm>
            <a:off x="2438400" y="981710"/>
            <a:ext cx="7315835" cy="423545"/>
          </a:xfrm>
          <a:prstGeom prst="rect">
            <a:avLst/>
          </a:prstGeom>
          <a:noFill/>
        </p:spPr>
        <p:txBody>
          <a:bodyPr wrap="square" rtlCol="0">
            <a:spAutoFit/>
          </a:bodyPr>
          <a:p>
            <a:pPr algn="ctr"/>
            <a:r>
              <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rPr>
              <a:t>成都市施工图审查机构信用信息评价标准</a:t>
            </a:r>
            <a:endParaRPr lang="en-US" altLang="zh-CN" sz="2160" b="1" dirty="0">
              <a:solidFill>
                <a:srgbClr val="113A59"/>
              </a:solidFill>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1121030" y="942713"/>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6</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行业影响</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6" name="文本框 5"/>
          <p:cNvSpPr txBox="1"/>
          <p:nvPr/>
        </p:nvSpPr>
        <p:spPr>
          <a:xfrm>
            <a:off x="1120775" y="1457960"/>
            <a:ext cx="9921875" cy="4707890"/>
          </a:xfrm>
          <a:prstGeom prst="rect">
            <a:avLst/>
          </a:prstGeom>
          <a:noFill/>
        </p:spPr>
        <p:txBody>
          <a:bodyPr wrap="square" rtlCol="0" anchor="t">
            <a:spAutoFit/>
          </a:bodyPr>
          <a:lstStyle/>
          <a:p>
            <a:pPr marL="571500" indent="-571500" algn="l" fontAlgn="auto">
              <a:lnSpc>
                <a:spcPct val="250000"/>
              </a:lnSpc>
              <a:buFont typeface="Wingdings" panose="05000000000000000000" charset="0"/>
              <a:buChar char="Ø"/>
            </a:pPr>
            <a:r>
              <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对信用信息的采集、评价、发布、异议、应用的流程进行了优化，使之与全市住建领域信用评价管理体系的总体构架和运行模式保持一致</a:t>
            </a:r>
            <a:endPar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a:p>
            <a:pPr marL="571500" indent="-571500" algn="l" fontAlgn="auto">
              <a:lnSpc>
                <a:spcPct val="250000"/>
              </a:lnSpc>
              <a:buFont typeface="Wingdings" panose="05000000000000000000" charset="0"/>
              <a:buChar char="Ø"/>
            </a:pPr>
            <a:r>
              <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利用市级联合惩戒管理平台等途径推送或获取联合惩戒信息，代替原《办法》中由企业自行申报的管理模式，具备更强的即时性和准确性</a:t>
            </a:r>
            <a:endPar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a:p>
            <a:pPr marL="571500" indent="-571500" algn="l" fontAlgn="auto">
              <a:lnSpc>
                <a:spcPct val="250000"/>
              </a:lnSpc>
              <a:buFont typeface="Wingdings" panose="05000000000000000000" charset="0"/>
              <a:buChar char="Ø"/>
            </a:pPr>
            <a:r>
              <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对信用评价条款进行了大幅的精简和优化</a:t>
            </a:r>
            <a:endPar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a:p>
            <a:pPr marL="571500" indent="-571500" algn="l" fontAlgn="auto">
              <a:lnSpc>
                <a:spcPct val="250000"/>
              </a:lnSpc>
              <a:buFont typeface="Wingdings" panose="05000000000000000000" charset="0"/>
              <a:buChar char="Ø"/>
            </a:pPr>
            <a:r>
              <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提出了“四等六级”的信用分级</a:t>
            </a:r>
            <a:r>
              <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a:t>
            </a:r>
            <a:r>
              <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使评价结果的展示和应用更加客观、公正、全面</a:t>
            </a:r>
            <a:endParaRPr lang="zh-CN" altLang="en-US" sz="20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1099820" y="974090"/>
            <a:ext cx="1684020"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01</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发文背景</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6" name="文本框 5"/>
          <p:cNvSpPr txBox="1"/>
          <p:nvPr/>
        </p:nvSpPr>
        <p:spPr>
          <a:xfrm>
            <a:off x="1129665" y="1721485"/>
            <a:ext cx="9932670" cy="3857625"/>
          </a:xfrm>
          <a:prstGeom prst="rect">
            <a:avLst/>
          </a:prstGeom>
          <a:noFill/>
        </p:spPr>
        <p:txBody>
          <a:bodyPr wrap="square" rtlCol="0" anchor="t">
            <a:spAutoFit/>
          </a:bodyPr>
          <a:lstStyle/>
          <a:p>
            <a:pPr marL="571500" indent="-571500" algn="l" fontAlgn="auto">
              <a:lnSpc>
                <a:spcPct val="170000"/>
              </a:lnSpc>
              <a:buFont typeface="Wingdings" panose="05000000000000000000" charset="0"/>
              <a:buChar char="Ø"/>
            </a:pPr>
            <a:r>
              <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全面贯彻高质量发展理念</a:t>
            </a:r>
            <a:endPar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a:p>
            <a:pPr marL="571500" indent="-571500" algn="l" fontAlgn="auto">
              <a:lnSpc>
                <a:spcPct val="170000"/>
              </a:lnSpc>
              <a:buFont typeface="Wingdings" panose="05000000000000000000" charset="0"/>
              <a:buChar char="Ø"/>
            </a:pPr>
            <a:r>
              <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推进诚信体系建设</a:t>
            </a:r>
            <a:endPar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a:p>
            <a:pPr marL="571500" indent="-571500" algn="l" fontAlgn="auto">
              <a:lnSpc>
                <a:spcPct val="170000"/>
              </a:lnSpc>
              <a:buFont typeface="Wingdings" panose="05000000000000000000" charset="0"/>
              <a:buChar char="Ø"/>
            </a:pPr>
            <a:r>
              <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加强在本市从事建筑工程活动的勘察设计企业和施工图审查机构的动态监管</a:t>
            </a:r>
            <a:endPar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a:p>
            <a:pPr marL="571500" indent="-571500" algn="l" fontAlgn="auto">
              <a:lnSpc>
                <a:spcPct val="170000"/>
              </a:lnSpc>
              <a:buFont typeface="Wingdings" panose="05000000000000000000" charset="0"/>
              <a:buChar char="Ø"/>
            </a:pPr>
            <a:r>
              <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强化信用评价结果应用</a:t>
            </a:r>
            <a:endPar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a:p>
            <a:pPr marL="571500" indent="-571500" algn="l" fontAlgn="auto">
              <a:lnSpc>
                <a:spcPct val="170000"/>
              </a:lnSpc>
              <a:buFont typeface="Wingdings" panose="05000000000000000000" charset="0"/>
              <a:buChar char="Ø"/>
            </a:pPr>
            <a:r>
              <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营造诚实守信的勘察设计市场环境</a:t>
            </a:r>
            <a:endPar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3231280" y="2950630"/>
            <a:ext cx="5386070" cy="1090295"/>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6500" b="1" dirty="0">
                <a:solidFill>
                  <a:schemeClr val="tx1"/>
                </a:solidFill>
                <a:latin typeface="楷体" panose="02010609060101010101" charset="-122"/>
                <a:ea typeface="楷体" panose="02010609060101010101" charset="-122"/>
              </a:rPr>
              <a:t>感谢您的收看</a:t>
            </a:r>
            <a:endParaRPr lang="zh-CN" altLang="en-US" sz="6500" dirty="0">
              <a:solidFill>
                <a:schemeClr val="tx1"/>
              </a:solidFill>
            </a:endParaRPr>
          </a:p>
        </p:txBody>
      </p:sp>
      <p:sp>
        <p:nvSpPr>
          <p:cNvPr id="3" name="矩形 2"/>
          <p:cNvSpPr/>
          <p:nvPr/>
        </p:nvSpPr>
        <p:spPr>
          <a:xfrm>
            <a:off x="591054" y="3254788"/>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grpSp>
        <p:nvGrpSpPr>
          <p:cNvPr id="24" name="组合 23"/>
          <p:cNvGrpSpPr/>
          <p:nvPr/>
        </p:nvGrpSpPr>
        <p:grpSpPr>
          <a:xfrm>
            <a:off x="373286" y="210054"/>
            <a:ext cx="7578392" cy="734530"/>
            <a:chOff x="434" y="226"/>
            <a:chExt cx="8811" cy="854"/>
          </a:xfrm>
        </p:grpSpPr>
        <p:pic>
          <p:nvPicPr>
            <p:cNvPr id="22" name="图片 21" descr="图片1"/>
            <p:cNvPicPr>
              <a:picLocks noChangeAspect="1"/>
            </p:cNvPicPr>
            <p:nvPr/>
          </p:nvPicPr>
          <p:blipFill>
            <a:blip r:embed="rId2"/>
            <a:stretch>
              <a:fillRect/>
            </a:stretch>
          </p:blipFill>
          <p:spPr>
            <a:xfrm>
              <a:off x="434" y="226"/>
              <a:ext cx="845" cy="854"/>
            </a:xfrm>
            <a:prstGeom prst="rect">
              <a:avLst/>
            </a:prstGeom>
          </p:spPr>
        </p:pic>
        <p:sp>
          <p:nvSpPr>
            <p:cNvPr id="23" name="文本框 22"/>
            <p:cNvSpPr txBox="1"/>
            <p:nvPr/>
          </p:nvSpPr>
          <p:spPr>
            <a:xfrm>
              <a:off x="1279" y="363"/>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1099820" y="974090"/>
            <a:ext cx="1673860"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2</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发文部门</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6" name="文本框 5"/>
          <p:cNvSpPr txBox="1"/>
          <p:nvPr/>
        </p:nvSpPr>
        <p:spPr>
          <a:xfrm>
            <a:off x="3126105" y="2967990"/>
            <a:ext cx="5940425" cy="922020"/>
          </a:xfrm>
          <a:prstGeom prst="rect">
            <a:avLst/>
          </a:prstGeom>
          <a:noFill/>
        </p:spPr>
        <p:txBody>
          <a:bodyPr wrap="square" rtlCol="0" anchor="t">
            <a:spAutoFit/>
          </a:bodyPr>
          <a:lstStyle/>
          <a:p>
            <a:pPr marL="571500" indent="-571500" algn="l" fontAlgn="auto">
              <a:lnSpc>
                <a:spcPct val="150000"/>
              </a:lnSpc>
              <a:buFont typeface="Wingdings" panose="05000000000000000000" charset="0"/>
              <a:buChar char="Ø"/>
            </a:pPr>
            <a:r>
              <a:rPr lang="zh-CN" altLang="en-US" sz="3600" b="1"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成都市住房和城乡建设局</a:t>
            </a:r>
            <a:endParaRPr lang="zh-CN" altLang="en-US" sz="3600" b="1"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3</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发文时间</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6" name="文本框 5"/>
          <p:cNvSpPr txBox="1"/>
          <p:nvPr/>
        </p:nvSpPr>
        <p:spPr>
          <a:xfrm>
            <a:off x="3549015" y="2275840"/>
            <a:ext cx="5094605" cy="2306955"/>
          </a:xfrm>
          <a:prstGeom prst="rect">
            <a:avLst/>
          </a:prstGeom>
          <a:noFill/>
        </p:spPr>
        <p:txBody>
          <a:bodyPr wrap="square" rtlCol="0" anchor="t">
            <a:spAutoFit/>
          </a:bodyPr>
          <a:lstStyle/>
          <a:p>
            <a:pPr marL="571500" indent="-571500" algn="l">
              <a:lnSpc>
                <a:spcPct val="200000"/>
              </a:lnSpc>
              <a:buFont typeface="Wingdings" panose="05000000000000000000" charset="0"/>
              <a:buChar char="Ø"/>
            </a:pPr>
            <a:r>
              <a:rPr lang="zh-CN" altLang="en-US" sz="3600" b="1"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2020年7月8日发布</a:t>
            </a:r>
            <a:endParaRPr lang="zh-CN" altLang="en-US" sz="3600" b="1"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a:p>
            <a:pPr marL="571500" indent="-571500" algn="l">
              <a:lnSpc>
                <a:spcPct val="200000"/>
              </a:lnSpc>
              <a:buFont typeface="Wingdings" panose="05000000000000000000" charset="0"/>
              <a:buChar char="Ø"/>
            </a:pPr>
            <a:r>
              <a:rPr lang="zh-CN" altLang="en-US" sz="3600" b="1"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2020年9月1日起施行</a:t>
            </a:r>
            <a:endParaRPr lang="zh-CN" altLang="en-US" sz="3600" b="1"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1099820" y="974090"/>
            <a:ext cx="1724660"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适用范围</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6" name="文本框 5"/>
          <p:cNvSpPr txBox="1"/>
          <p:nvPr/>
        </p:nvSpPr>
        <p:spPr>
          <a:xfrm>
            <a:off x="1221740" y="2275205"/>
            <a:ext cx="9749155" cy="2306955"/>
          </a:xfrm>
          <a:prstGeom prst="rect">
            <a:avLst/>
          </a:prstGeom>
          <a:noFill/>
        </p:spPr>
        <p:txBody>
          <a:bodyPr wrap="square" rtlCol="0" anchor="t">
            <a:spAutoFit/>
          </a:bodyPr>
          <a:lstStyle/>
          <a:p>
            <a:pPr indent="457200" algn="l" fontAlgn="auto">
              <a:lnSpc>
                <a:spcPct val="200000"/>
              </a:lnSpc>
              <a:buFont typeface="Wingdings" panose="05000000000000000000" charset="0"/>
              <a:buNone/>
            </a:pPr>
            <a:r>
              <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rPr>
              <a:t>在本市行政区域内，对勘察设计企业、施工图审查机构从事房屋建筑和市政基础设施工程（不含城市轨道交通工程）勘察设计和施工图审查活动的信用信息采集、审核、录入、评价、发布及应用。</a:t>
            </a:r>
            <a:endParaRPr lang="zh-CN" altLang="en-US" sz="2400" dirty="0">
              <a:solidFill>
                <a:srgbClr val="113A59"/>
              </a:solidFill>
              <a:uFillTx/>
              <a:latin typeface="Times New Roman" panose="02020603050405020304" charset="0"/>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54260" cy="3784600"/>
          </a:xfrm>
          <a:prstGeom prst="rect">
            <a:avLst/>
          </a:prstGeom>
          <a:noFill/>
        </p:spPr>
        <p:txBody>
          <a:bodyPr wrap="square" rtlCol="0" anchor="t">
            <a:spAutoFit/>
          </a:bodyPr>
          <a:lstStyle/>
          <a:p>
            <a:pPr marL="285750" indent="-285750" algn="l" fontAlgn="auto">
              <a:lnSpc>
                <a:spcPct val="250000"/>
              </a:lnSpc>
              <a:buFont typeface="Wingdings" panose="05000000000000000000" charset="0"/>
              <a:buChar char="Ø"/>
            </a:pPr>
            <a:r>
              <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基本信息</a:t>
            </a:r>
            <a:endPar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50000"/>
              </a:lnSpc>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a. </a:t>
            </a:r>
            <a:r>
              <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是勘察设计企业和施工图审查机构从事房屋建筑和市政基础设施工程勘察设计和施工图审查活动时，需登记的相关信息</a:t>
            </a:r>
            <a:endPar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50000"/>
              </a:lnSpc>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b. </a:t>
            </a:r>
            <a:r>
              <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包括勘察设计企业和施工图审查机构登记注册信息、资质（资格）信息、注册执业人员、主要工程技术人员和经济管理人员等信息</a:t>
            </a:r>
            <a:endPar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198818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1</a:t>
            </a:r>
            <a:r>
              <a:rPr lang="zh-CN" altLang="en-US" sz="2400">
                <a:solidFill>
                  <a:schemeClr val="tx1"/>
                </a:solidFill>
                <a:uFillTx/>
                <a:latin typeface="Times New Roman" panose="02020603050405020304" charset="0"/>
                <a:ea typeface="宋体" panose="02010600030101010101" pitchFamily="2" charset="-122"/>
              </a:rPr>
              <a:t>）评价内容</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54260" cy="4338320"/>
          </a:xfrm>
          <a:prstGeom prst="rect">
            <a:avLst/>
          </a:prstGeom>
          <a:noFill/>
        </p:spPr>
        <p:txBody>
          <a:bodyPr wrap="square" rtlCol="0" anchor="t">
            <a:spAutoFit/>
          </a:bodyPr>
          <a:lstStyle/>
          <a:p>
            <a:pPr marL="285750" indent="-285750" algn="l" fontAlgn="auto">
              <a:lnSpc>
                <a:spcPct val="200000"/>
              </a:lnSpc>
              <a:buFont typeface="Wingdings" panose="05000000000000000000" charset="0"/>
              <a:buChar char="Ø"/>
            </a:pPr>
            <a:r>
              <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良好行为</a:t>
            </a:r>
            <a:r>
              <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信息</a:t>
            </a:r>
            <a:endPar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00000"/>
              </a:lnSpc>
              <a:buFont typeface="Arial" panose="020B0604020202020204" pitchFamily="34" charset="0"/>
              <a:buNone/>
            </a:pPr>
            <a:r>
              <a:rPr lang="en-US" altLang="zh-CN"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a. </a:t>
            </a:r>
            <a:r>
              <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是</a:t>
            </a:r>
            <a:r>
              <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勘察设计企业和施工图审查机构从事工程建设活动中的工程业绩，科技研发、“走出去”承揽业务以及参与标准（规范）编制、获得奖励等信息</a:t>
            </a:r>
            <a:endParaRPr lang="zh-CN" altLang="en-US"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marL="285750" indent="-285750" algn="l" fontAlgn="auto">
              <a:lnSpc>
                <a:spcPct val="200000"/>
              </a:lnSpc>
              <a:buClrTx/>
              <a:buSzTx/>
              <a:buFont typeface="Wingdings" panose="05000000000000000000" charset="0"/>
              <a:buChar char="Ø"/>
            </a:pPr>
            <a:r>
              <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不良行为信息</a:t>
            </a:r>
            <a:endParaRPr lang="zh-CN" altLang="en-US" sz="2400"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algn="l" fontAlgn="auto">
              <a:lnSpc>
                <a:spcPct val="200000"/>
              </a:lnSpc>
              <a:buClrTx/>
              <a:buSzTx/>
              <a:buFont typeface="Arial" panose="020B0604020202020204" pitchFamily="34" charset="0"/>
              <a:buNone/>
            </a:pPr>
            <a:r>
              <a:rPr lang="en-US" altLang="zh-CN"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a. </a:t>
            </a:r>
            <a:r>
              <a:rPr lang="zh-CN" altLang="en-US"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是勘察设计企业和施工图审查机构在从事工程建设活动中，违反法律、法规、规章、工程建设强制性标准和规范性文件，扰乱市场秩序等信息，以及由发起联合惩戒的司法机关和其他政府机关推送的失信联合惩戒行为</a:t>
            </a:r>
            <a:endParaRPr lang="zh-CN" altLang="en-US" sz="1800"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198818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1</a:t>
            </a:r>
            <a:r>
              <a:rPr lang="zh-CN" altLang="en-US" sz="2400">
                <a:solidFill>
                  <a:schemeClr val="tx1"/>
                </a:solidFill>
                <a:uFillTx/>
                <a:latin typeface="Times New Roman" panose="02020603050405020304" charset="0"/>
                <a:ea typeface="宋体" panose="02010600030101010101" pitchFamily="2" charset="-122"/>
              </a:rPr>
              <a:t>）评价内容</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120775" y="2067560"/>
            <a:ext cx="9954260" cy="4298950"/>
          </a:xfrm>
          <a:prstGeom prst="rect">
            <a:avLst/>
          </a:prstGeom>
          <a:noFill/>
        </p:spPr>
        <p:txBody>
          <a:bodyPr wrap="square" rtlCol="0" anchor="t">
            <a:spAutoFit/>
          </a:bodyPr>
          <a:lstStyle/>
          <a:p>
            <a:pPr marL="285750" indent="-285750" algn="l" defTabSz="1086485" fontAlgn="auto">
              <a:lnSpc>
                <a:spcPct val="240000"/>
              </a:lnSpc>
              <a:buFont typeface="Wingdings" panose="05000000000000000000" charset="0"/>
              <a:buChar char="Ø"/>
            </a:pPr>
            <a:r>
              <a:rPr lang="zh-CN" altLang="en-US" sz="2400" b="1" dirty="0">
                <a:uFillTx/>
                <a:latin typeface="Times New Roman" panose="02020603050405020304" charset="0"/>
                <a:ea typeface="宋体" panose="02010600030101010101" pitchFamily="2" charset="-122"/>
                <a:cs typeface="宋体" panose="02010600030101010101" pitchFamily="2" charset="-122"/>
                <a:sym typeface="+mn-ea"/>
              </a:rPr>
              <a:t>采集</a:t>
            </a:r>
            <a:endParaRPr lang="zh-CN" altLang="en-US" b="1" dirty="0">
              <a:solidFill>
                <a:schemeClr val="tx1"/>
              </a:solidFill>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40000"/>
              </a:lnSpc>
              <a:buClrTx/>
              <a:buSzTx/>
              <a:buFont typeface="Arial" panose="020B0604020202020204" pitchFamily="34" charset="0"/>
              <a:buNone/>
            </a:pPr>
            <a:r>
              <a:rPr lang="en-US" altLang="zh-CN" dirty="0">
                <a:uFillTx/>
                <a:latin typeface="Times New Roman" panose="02020603050405020304" charset="0"/>
                <a:ea typeface="宋体" panose="02010600030101010101" pitchFamily="2" charset="-122"/>
                <a:cs typeface="宋体" panose="02010600030101010101" pitchFamily="2" charset="-122"/>
                <a:sym typeface="+mn-ea"/>
              </a:rPr>
              <a:t>a. </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遵循“谁监管、谁采集、谁负责”原则</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40000"/>
              </a:lnSpc>
              <a:buClrTx/>
              <a:buSzTx/>
              <a:buFont typeface="Arial" panose="020B0604020202020204" pitchFamily="34" charset="0"/>
              <a:buNone/>
            </a:pPr>
            <a:r>
              <a:rPr lang="en-US" altLang="zh-CN" dirty="0">
                <a:uFillTx/>
                <a:latin typeface="Times New Roman" panose="02020603050405020304" charset="0"/>
                <a:ea typeface="宋体" panose="02010600030101010101" pitchFamily="2" charset="-122"/>
                <a:cs typeface="宋体" panose="02010600030101010101" pitchFamily="2" charset="-122"/>
                <a:sym typeface="+mn-ea"/>
              </a:rPr>
              <a:t>b. </a:t>
            </a:r>
            <a:r>
              <a:rPr lang="zh-CN" altLang="en-US" dirty="0">
                <a:uFillTx/>
                <a:latin typeface="Times New Roman" panose="02020603050405020304" charset="0"/>
                <a:ea typeface="宋体" panose="02010600030101010101" pitchFamily="2" charset="-122"/>
                <a:cs typeface="宋体" panose="02010600030101010101" pitchFamily="2" charset="-122"/>
                <a:sym typeface="+mn-ea"/>
              </a:rPr>
              <a:t>通过勘察设计企业和施工图审查机构自主诚信申报、系统自动采集和各级住建主管部门采集的方式获取</a:t>
            </a:r>
            <a:endParaRPr lang="zh-CN" altLang="en-US" dirty="0">
              <a:uFillTx/>
              <a:latin typeface="Times New Roman" panose="02020603050405020304" charset="0"/>
              <a:ea typeface="宋体" panose="02010600030101010101" pitchFamily="2" charset="-122"/>
              <a:cs typeface="宋体" panose="02010600030101010101" pitchFamily="2" charset="-122"/>
              <a:sym typeface="+mn-ea"/>
            </a:endParaRPr>
          </a:p>
          <a:p>
            <a:pPr indent="0" algn="l" fontAlgn="auto">
              <a:lnSpc>
                <a:spcPct val="240000"/>
              </a:lnSpc>
              <a:buClrTx/>
              <a:buSzTx/>
              <a:buFont typeface="Arial" panose="020B0604020202020204" pitchFamily="34" charset="0"/>
              <a:buNone/>
            </a:pPr>
            <a:r>
              <a:rPr lang="en-US" altLang="zh-CN" dirty="0">
                <a:uFillTx/>
                <a:latin typeface="Times New Roman" panose="02020603050405020304" charset="0"/>
                <a:ea typeface="宋体" panose="02010600030101010101" pitchFamily="2" charset="-122"/>
                <a:cs typeface="宋体" panose="02010600030101010101" pitchFamily="2" charset="-122"/>
                <a:sym typeface="+mn-ea"/>
              </a:rPr>
              <a:t>c. 勘察设计企业和施工图审查机构的房屋建筑业绩由“成都市建筑工程施工图数字化审查系统”自动采集</a:t>
            </a:r>
            <a:endParaRPr lang="zh-CN" altLang="en-US" b="1" dirty="0">
              <a:uFillTx/>
              <a:latin typeface="Times New Roman" panose="02020603050405020304" charset="0"/>
              <a:ea typeface="宋体" panose="02010600030101010101" pitchFamily="2" charset="-122"/>
              <a:cs typeface="宋体" panose="02010600030101010101" pitchFamily="2" charset="-122"/>
              <a:sym typeface="+mn-ea"/>
            </a:endParaRPr>
          </a:p>
        </p:txBody>
      </p:sp>
      <p:sp>
        <p:nvSpPr>
          <p:cNvPr id="2" name="文本框 1"/>
          <p:cNvSpPr txBox="1"/>
          <p:nvPr/>
        </p:nvSpPr>
        <p:spPr>
          <a:xfrm>
            <a:off x="1099820" y="974090"/>
            <a:ext cx="1926590"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
        <p:nvSpPr>
          <p:cNvPr id="7" name="文本框 6"/>
          <p:cNvSpPr txBox="1"/>
          <p:nvPr/>
        </p:nvSpPr>
        <p:spPr>
          <a:xfrm>
            <a:off x="1120775" y="1607185"/>
            <a:ext cx="5822315" cy="460375"/>
          </a:xfrm>
          <a:prstGeom prst="rect">
            <a:avLst/>
          </a:prstGeom>
          <a:noFill/>
        </p:spPr>
        <p:txBody>
          <a:bodyPr wrap="square" rtlCol="0">
            <a:spAutoFit/>
          </a:bodyPr>
          <a:p>
            <a:r>
              <a:rPr lang="en-US" altLang="zh-CN" sz="2400">
                <a:solidFill>
                  <a:schemeClr val="tx1"/>
                </a:solidFill>
                <a:uFillTx/>
                <a:latin typeface="Times New Roman" panose="02020603050405020304" charset="0"/>
                <a:ea typeface="宋体" panose="02010600030101010101" pitchFamily="2" charset="-122"/>
              </a:rPr>
              <a:t>2</a:t>
            </a:r>
            <a:r>
              <a:rPr lang="zh-CN" altLang="en-US" sz="2400">
                <a:solidFill>
                  <a:schemeClr val="tx1"/>
                </a:solidFill>
                <a:uFillTx/>
                <a:latin typeface="Times New Roman" panose="02020603050405020304" charset="0"/>
                <a:ea typeface="宋体" panose="02010600030101010101" pitchFamily="2" charset="-122"/>
              </a:rPr>
              <a:t>）信用信息的采集、审核、录入和公示</a:t>
            </a:r>
            <a:endParaRPr lang="zh-CN" altLang="en-US" sz="2400">
              <a:solidFill>
                <a:schemeClr val="tx1"/>
              </a:solidFill>
              <a:uFillTx/>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p="http://schemas.openxmlformats.org/presentationml/2006/main">
  <p:tag name="KSO_WM_UNIT_TABLE_BEAUTIFY" val="smartTable{9ddaf443-9415-4fc8-a062-2e7a6d5139a1}"/>
  <p:tag name="TABLE_ENDDRAG_ORIGIN_RECT" val="339*302"/>
  <p:tag name="TABLE_ENDDRAG_RECT" val="297*142*339*302"/>
</p:tagLst>
</file>

<file path=ppt/tags/tag10.xml><?xml version="1.0" encoding="utf-8"?>
<p:tagLst xmlns:p="http://schemas.openxmlformats.org/presentationml/2006/main">
  <p:tag name="KSO_WM_UNIT_TABLE_BEAUTIFY" val="smartTable{2bb713be-a678-4332-b9e0-791b1b4cabb1}"/>
</p:tagLst>
</file>

<file path=ppt/tags/tag2.xml><?xml version="1.0" encoding="utf-8"?>
<p:tagLst xmlns:p="http://schemas.openxmlformats.org/presentationml/2006/main">
  <p:tag name="TIMING" val="|2.2|1.4|0.8|0.7|0.7|0.7"/>
</p:tagLst>
</file>

<file path=ppt/tags/tag3.xml><?xml version="1.0" encoding="utf-8"?>
<p:tagLst xmlns:p="http://schemas.openxmlformats.org/presentationml/2006/main">
  <p:tag name="KSO_WM_UNIT_TABLE_BEAUTIFY" val="smartTable{2bb713be-a678-4332-b9e0-791b1b4cabb1}"/>
</p:tagLst>
</file>

<file path=ppt/tags/tag4.xml><?xml version="1.0" encoding="utf-8"?>
<p:tagLst xmlns:p="http://schemas.openxmlformats.org/presentationml/2006/main">
  <p:tag name="KSO_WM_UNIT_TABLE_BEAUTIFY" val="smartTable{2bb713be-a678-4332-b9e0-791b1b4cabb1}"/>
</p:tagLst>
</file>

<file path=ppt/tags/tag5.xml><?xml version="1.0" encoding="utf-8"?>
<p:tagLst xmlns:p="http://schemas.openxmlformats.org/presentationml/2006/main">
  <p:tag name="KSO_WM_UNIT_TABLE_BEAUTIFY" val="smartTable{2bb713be-a678-4332-b9e0-791b1b4cabb1}"/>
</p:tagLst>
</file>

<file path=ppt/tags/tag6.xml><?xml version="1.0" encoding="utf-8"?>
<p:tagLst xmlns:p="http://schemas.openxmlformats.org/presentationml/2006/main">
  <p:tag name="KSO_WM_UNIT_TABLE_BEAUTIFY" val="smartTable{2bb713be-a678-4332-b9e0-791b1b4cabb1}"/>
</p:tagLst>
</file>

<file path=ppt/tags/tag7.xml><?xml version="1.0" encoding="utf-8"?>
<p:tagLst xmlns:p="http://schemas.openxmlformats.org/presentationml/2006/main">
  <p:tag name="KSO_WM_UNIT_TABLE_BEAUTIFY" val="smartTable{2bb713be-a678-4332-b9e0-791b1b4cabb1}"/>
</p:tagLst>
</file>

<file path=ppt/tags/tag8.xml><?xml version="1.0" encoding="utf-8"?>
<p:tagLst xmlns:p="http://schemas.openxmlformats.org/presentationml/2006/main">
  <p:tag name="KSO_WM_UNIT_TABLE_BEAUTIFY" val="smartTable{2bb713be-a678-4332-b9e0-791b1b4cabb1}"/>
</p:tagLst>
</file>

<file path=ppt/tags/tag9.xml><?xml version="1.0" encoding="utf-8"?>
<p:tagLst xmlns:p="http://schemas.openxmlformats.org/presentationml/2006/main">
  <p:tag name="KSO_WM_UNIT_TABLE_BEAUTIFY" val="smartTable{2bb713be-a678-4332-b9e0-791b1b4cabb1}"/>
</p:tagLst>
</file>

<file path=ppt/theme/theme1.xml><?xml version="1.0" encoding="utf-8"?>
<a:theme xmlns:a="http://schemas.openxmlformats.org/drawingml/2006/main" name="Office 主题">
  <a:themeElements>
    <a:clrScheme nam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extLst>
      <a:ext uri="{D81B5157-A7B6-4480-A006-42BB1BC3E7BB}">
        <wpsdc:hlinkScheme xmlns:wpsdc="http://www.wps.cn/officeDocument/2017/drawingmlCustomData" underline="false"/>
      </a:ext>
    </a:extLst>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8185</Words>
  <Application>WPS 演示</Application>
  <PresentationFormat>宽屏</PresentationFormat>
  <Paragraphs>902</Paragraphs>
  <Slides>30</Slides>
  <Notes>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Arial</vt:lpstr>
      <vt:lpstr>宋体</vt:lpstr>
      <vt:lpstr>Wingdings</vt:lpstr>
      <vt:lpstr>微软雅黑</vt:lpstr>
      <vt:lpstr>楷体</vt:lpstr>
      <vt:lpstr>Times New Roman</vt:lpstr>
      <vt:lpstr>黑体</vt:lpstr>
      <vt:lpstr>Wingdings</vt:lpstr>
      <vt:lpstr>Calibri</vt:lpstr>
      <vt:lpstr>Segoe UI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Administrator</cp:lastModifiedBy>
  <cp:revision>217</cp:revision>
  <dcterms:created xsi:type="dcterms:W3CDTF">2019-06-19T02:08:00Z</dcterms:created>
  <dcterms:modified xsi:type="dcterms:W3CDTF">2021-05-13T07:58:42Z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879952B5F3004F0CA2D64ED70EC8EAC5</vt:lpwstr>
  </property>
</Properties>
</file>