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0" r:id="rId3"/>
  </p:sldMasterIdLst>
  <p:notesMasterIdLst>
    <p:notesMasterId r:id="rId5"/>
  </p:notesMasterIdLst>
  <p:sldIdLst>
    <p:sldId id="256" r:id="rId4"/>
    <p:sldId id="257" r:id="rId6"/>
    <p:sldId id="269" r:id="rId7"/>
    <p:sldId id="271" r:id="rId8"/>
    <p:sldId id="270" r:id="rId9"/>
    <p:sldId id="272" r:id="rId10"/>
    <p:sldId id="273" r:id="rId11"/>
    <p:sldId id="274" r:id="rId12"/>
    <p:sldId id="276" r:id="rId13"/>
    <p:sldId id="275" r:id="rId14"/>
    <p:sldId id="278" r:id="rId15"/>
    <p:sldId id="279" r:id="rId16"/>
    <p:sldId id="280" r:id="rId17"/>
    <p:sldId id="277" r:id="rId18"/>
    <p:sldId id="281" r:id="rId19"/>
    <p:sldId id="282" r:id="rId20"/>
    <p:sldId id="283" r:id="rId21"/>
    <p:sldId id="284" r:id="rId22"/>
    <p:sldId id="267" r:id="rId23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dministrator" initials="A" lastIdx="4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5.xml"/><Relationship Id="rId8" Type="http://schemas.openxmlformats.org/officeDocument/2006/relationships/slide" Target="slides/slide4.xml"/><Relationship Id="rId7" Type="http://schemas.openxmlformats.org/officeDocument/2006/relationships/slide" Target="slides/slide3.xml"/><Relationship Id="rId6" Type="http://schemas.openxmlformats.org/officeDocument/2006/relationships/slide" Target="slides/slide2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3" Type="http://schemas.openxmlformats.org/officeDocument/2006/relationships/slideMaster" Target="slideMasters/slideMaster2.xml"/><Relationship Id="rId27" Type="http://schemas.openxmlformats.org/officeDocument/2006/relationships/commentAuthors" Target="commentAuthors.xml"/><Relationship Id="rId26" Type="http://schemas.openxmlformats.org/officeDocument/2006/relationships/tableStyles" Target="tableStyles.xml"/><Relationship Id="rId25" Type="http://schemas.openxmlformats.org/officeDocument/2006/relationships/viewProps" Target="viewProps.xml"/><Relationship Id="rId24" Type="http://schemas.openxmlformats.org/officeDocument/2006/relationships/presProps" Target="presProps.xml"/><Relationship Id="rId23" Type="http://schemas.openxmlformats.org/officeDocument/2006/relationships/slide" Target="slides/slide19.xml"/><Relationship Id="rId22" Type="http://schemas.openxmlformats.org/officeDocument/2006/relationships/slide" Target="slides/slide18.xml"/><Relationship Id="rId21" Type="http://schemas.openxmlformats.org/officeDocument/2006/relationships/slide" Target="slides/slide17.xml"/><Relationship Id="rId20" Type="http://schemas.openxmlformats.org/officeDocument/2006/relationships/slide" Target="slides/slide16.xml"/><Relationship Id="rId2" Type="http://schemas.openxmlformats.org/officeDocument/2006/relationships/theme" Target="theme/theme1.xml"/><Relationship Id="rId19" Type="http://schemas.openxmlformats.org/officeDocument/2006/relationships/slide" Target="slides/slide15.xml"/><Relationship Id="rId18" Type="http://schemas.openxmlformats.org/officeDocument/2006/relationships/slide" Target="slides/slide14.xml"/><Relationship Id="rId17" Type="http://schemas.openxmlformats.org/officeDocument/2006/relationships/slide" Target="slides/slide13.xml"/><Relationship Id="rId16" Type="http://schemas.openxmlformats.org/officeDocument/2006/relationships/slide" Target="slides/slide12.xml"/><Relationship Id="rId15" Type="http://schemas.openxmlformats.org/officeDocument/2006/relationships/slide" Target="slides/slide11.xml"/><Relationship Id="rId14" Type="http://schemas.openxmlformats.org/officeDocument/2006/relationships/slide" Target="slides/slide10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5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6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7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8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9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498F02-6816-45C3-AEBD-CE1F64FF7157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498F02-6816-45C3-AEBD-CE1F64FF7157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498F02-6816-45C3-AEBD-CE1F64FF7157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498F02-6816-45C3-AEBD-CE1F64FF7157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498F02-6816-45C3-AEBD-CE1F64FF7157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498F02-6816-45C3-AEBD-CE1F64FF7157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498F02-6816-45C3-AEBD-CE1F64FF7157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498F02-6816-45C3-AEBD-CE1F64FF7157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498F02-6816-45C3-AEBD-CE1F64FF7157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498F02-6816-45C3-AEBD-CE1F64FF7157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498F02-6816-45C3-AEBD-CE1F64FF7157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498F02-6816-45C3-AEBD-CE1F64FF7157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498F02-6816-45C3-AEBD-CE1F64FF7157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498F02-6816-45C3-AEBD-CE1F64FF7157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498F02-6816-45C3-AEBD-CE1F64FF7157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498F02-6816-45C3-AEBD-CE1F64FF7157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498F02-6816-45C3-AEBD-CE1F64FF7157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498F02-6816-45C3-AEBD-CE1F64FF7157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498F02-6816-45C3-AEBD-CE1F64FF7157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914401" y="2130560"/>
            <a:ext cx="10363200" cy="1470117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828800" y="3886445"/>
            <a:ext cx="8534401" cy="1752711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435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864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6300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1736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7171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260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8036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3472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63084" y="4407178"/>
            <a:ext cx="10363200" cy="1362161"/>
          </a:xfrm>
        </p:spPr>
        <p:txBody>
          <a:bodyPr anchor="t"/>
          <a:lstStyle>
            <a:lvl1pPr algn="l">
              <a:defRPr sz="4740" b="1" cap="all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963084" y="2906897"/>
            <a:ext cx="10363200" cy="1500282"/>
          </a:xfrm>
        </p:spPr>
        <p:txBody>
          <a:bodyPr anchor="b"/>
          <a:lstStyle>
            <a:lvl1pPr marL="0" indent="0">
              <a:buNone/>
              <a:defRPr sz="2440">
                <a:solidFill>
                  <a:schemeClr val="tx1">
                    <a:tint val="75000"/>
                  </a:schemeClr>
                </a:solidFill>
              </a:defRPr>
            </a:lvl1pPr>
            <a:lvl2pPr marL="543560" indent="0">
              <a:buNone/>
              <a:defRPr sz="2165">
                <a:solidFill>
                  <a:schemeClr val="tx1">
                    <a:tint val="75000"/>
                  </a:schemeClr>
                </a:solidFill>
              </a:defRPr>
            </a:lvl2pPr>
            <a:lvl3pPr marL="1086485" indent="0">
              <a:buNone/>
              <a:defRPr sz="1895">
                <a:solidFill>
                  <a:schemeClr val="tx1">
                    <a:tint val="75000"/>
                  </a:schemeClr>
                </a:solidFill>
              </a:defRPr>
            </a:lvl3pPr>
            <a:lvl4pPr marL="1630045" indent="0">
              <a:buNone/>
              <a:defRPr sz="1625">
                <a:solidFill>
                  <a:schemeClr val="tx1">
                    <a:tint val="75000"/>
                  </a:schemeClr>
                </a:solidFill>
              </a:defRPr>
            </a:lvl4pPr>
            <a:lvl5pPr marL="2173605" indent="0">
              <a:buNone/>
              <a:defRPr sz="1625">
                <a:solidFill>
                  <a:schemeClr val="tx1">
                    <a:tint val="75000"/>
                  </a:schemeClr>
                </a:solidFill>
              </a:defRPr>
            </a:lvl5pPr>
            <a:lvl6pPr marL="2717165" indent="0">
              <a:buNone/>
              <a:defRPr sz="1625">
                <a:solidFill>
                  <a:schemeClr val="tx1">
                    <a:tint val="75000"/>
                  </a:schemeClr>
                </a:solidFill>
              </a:defRPr>
            </a:lvl6pPr>
            <a:lvl7pPr marL="3260090" indent="0">
              <a:buNone/>
              <a:defRPr sz="1625">
                <a:solidFill>
                  <a:schemeClr val="tx1">
                    <a:tint val="75000"/>
                  </a:schemeClr>
                </a:solidFill>
              </a:defRPr>
            </a:lvl7pPr>
            <a:lvl8pPr marL="3803650" indent="0">
              <a:buNone/>
              <a:defRPr sz="1625">
                <a:solidFill>
                  <a:schemeClr val="tx1">
                    <a:tint val="75000"/>
                  </a:schemeClr>
                </a:solidFill>
              </a:defRPr>
            </a:lvl8pPr>
            <a:lvl9pPr marL="4347210" indent="0">
              <a:buNone/>
              <a:defRPr sz="162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09600" y="1600301"/>
            <a:ext cx="5384800" cy="4526249"/>
          </a:xfrm>
        </p:spPr>
        <p:txBody>
          <a:bodyPr/>
          <a:lstStyle>
            <a:lvl1pPr>
              <a:defRPr sz="3385"/>
            </a:lvl1pPr>
            <a:lvl2pPr>
              <a:defRPr sz="2845"/>
            </a:lvl2pPr>
            <a:lvl3pPr>
              <a:defRPr sz="2440"/>
            </a:lvl3pPr>
            <a:lvl4pPr>
              <a:defRPr sz="2165"/>
            </a:lvl4pPr>
            <a:lvl5pPr>
              <a:defRPr sz="2165"/>
            </a:lvl5pPr>
            <a:lvl6pPr>
              <a:defRPr sz="2165"/>
            </a:lvl6pPr>
            <a:lvl7pPr>
              <a:defRPr sz="2165"/>
            </a:lvl7pPr>
            <a:lvl8pPr>
              <a:defRPr sz="2165"/>
            </a:lvl8pPr>
            <a:lvl9pPr>
              <a:defRPr sz="2165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97600" y="1600301"/>
            <a:ext cx="5384800" cy="4526249"/>
          </a:xfrm>
        </p:spPr>
        <p:txBody>
          <a:bodyPr/>
          <a:lstStyle>
            <a:lvl1pPr>
              <a:defRPr sz="3385"/>
            </a:lvl1pPr>
            <a:lvl2pPr>
              <a:defRPr sz="2845"/>
            </a:lvl2pPr>
            <a:lvl3pPr>
              <a:defRPr sz="2440"/>
            </a:lvl3pPr>
            <a:lvl4pPr>
              <a:defRPr sz="2165"/>
            </a:lvl4pPr>
            <a:lvl5pPr>
              <a:defRPr sz="2165"/>
            </a:lvl5pPr>
            <a:lvl6pPr>
              <a:defRPr sz="2165"/>
            </a:lvl6pPr>
            <a:lvl7pPr>
              <a:defRPr sz="2165"/>
            </a:lvl7pPr>
            <a:lvl8pPr>
              <a:defRPr sz="2165"/>
            </a:lvl8pPr>
            <a:lvl9pPr>
              <a:defRPr sz="2165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09600" y="1535210"/>
            <a:ext cx="5386917" cy="639802"/>
          </a:xfrm>
        </p:spPr>
        <p:txBody>
          <a:bodyPr anchor="b"/>
          <a:lstStyle>
            <a:lvl1pPr marL="0" indent="0">
              <a:buNone/>
              <a:defRPr sz="2845" b="1"/>
            </a:lvl1pPr>
            <a:lvl2pPr marL="543560" indent="0">
              <a:buNone/>
              <a:defRPr sz="2440" b="1"/>
            </a:lvl2pPr>
            <a:lvl3pPr marL="1086485" indent="0">
              <a:buNone/>
              <a:defRPr sz="2165" b="1"/>
            </a:lvl3pPr>
            <a:lvl4pPr marL="1630045" indent="0">
              <a:buNone/>
              <a:defRPr sz="1895" b="1"/>
            </a:lvl4pPr>
            <a:lvl5pPr marL="2173605" indent="0">
              <a:buNone/>
              <a:defRPr sz="1895" b="1"/>
            </a:lvl5pPr>
            <a:lvl6pPr marL="2717165" indent="0">
              <a:buNone/>
              <a:defRPr sz="1895" b="1"/>
            </a:lvl6pPr>
            <a:lvl7pPr marL="3260090" indent="0">
              <a:buNone/>
              <a:defRPr sz="1895" b="1"/>
            </a:lvl7pPr>
            <a:lvl8pPr marL="3803650" indent="0">
              <a:buNone/>
              <a:defRPr sz="1895" b="1"/>
            </a:lvl8pPr>
            <a:lvl9pPr marL="4347210" indent="0">
              <a:buNone/>
              <a:defRPr sz="1895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09600" y="2175013"/>
            <a:ext cx="5386917" cy="3951537"/>
          </a:xfrm>
        </p:spPr>
        <p:txBody>
          <a:bodyPr/>
          <a:lstStyle>
            <a:lvl1pPr>
              <a:defRPr sz="2845"/>
            </a:lvl1pPr>
            <a:lvl2pPr>
              <a:defRPr sz="2440"/>
            </a:lvl2pPr>
            <a:lvl3pPr>
              <a:defRPr sz="2165"/>
            </a:lvl3pPr>
            <a:lvl4pPr>
              <a:defRPr sz="1895"/>
            </a:lvl4pPr>
            <a:lvl5pPr>
              <a:defRPr sz="1895"/>
            </a:lvl5pPr>
            <a:lvl6pPr>
              <a:defRPr sz="1895"/>
            </a:lvl6pPr>
            <a:lvl7pPr>
              <a:defRPr sz="1895"/>
            </a:lvl7pPr>
            <a:lvl8pPr>
              <a:defRPr sz="1895"/>
            </a:lvl8pPr>
            <a:lvl9pPr>
              <a:defRPr sz="1895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93367" y="1535210"/>
            <a:ext cx="5389033" cy="639802"/>
          </a:xfrm>
        </p:spPr>
        <p:txBody>
          <a:bodyPr anchor="b"/>
          <a:lstStyle>
            <a:lvl1pPr marL="0" indent="0">
              <a:buNone/>
              <a:defRPr sz="2845" b="1"/>
            </a:lvl1pPr>
            <a:lvl2pPr marL="543560" indent="0">
              <a:buNone/>
              <a:defRPr sz="2440" b="1"/>
            </a:lvl2pPr>
            <a:lvl3pPr marL="1086485" indent="0">
              <a:buNone/>
              <a:defRPr sz="2165" b="1"/>
            </a:lvl3pPr>
            <a:lvl4pPr marL="1630045" indent="0">
              <a:buNone/>
              <a:defRPr sz="1895" b="1"/>
            </a:lvl4pPr>
            <a:lvl5pPr marL="2173605" indent="0">
              <a:buNone/>
              <a:defRPr sz="1895" b="1"/>
            </a:lvl5pPr>
            <a:lvl6pPr marL="2717165" indent="0">
              <a:buNone/>
              <a:defRPr sz="1895" b="1"/>
            </a:lvl6pPr>
            <a:lvl7pPr marL="3260090" indent="0">
              <a:buNone/>
              <a:defRPr sz="1895" b="1"/>
            </a:lvl7pPr>
            <a:lvl8pPr marL="3803650" indent="0">
              <a:buNone/>
              <a:defRPr sz="1895" b="1"/>
            </a:lvl8pPr>
            <a:lvl9pPr marL="4347210" indent="0">
              <a:buNone/>
              <a:defRPr sz="1895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93367" y="2175013"/>
            <a:ext cx="5389033" cy="3951537"/>
          </a:xfrm>
        </p:spPr>
        <p:txBody>
          <a:bodyPr/>
          <a:lstStyle>
            <a:lvl1pPr>
              <a:defRPr sz="2845"/>
            </a:lvl1pPr>
            <a:lvl2pPr>
              <a:defRPr sz="2440"/>
            </a:lvl2pPr>
            <a:lvl3pPr>
              <a:defRPr sz="2165"/>
            </a:lvl3pPr>
            <a:lvl4pPr>
              <a:defRPr sz="1895"/>
            </a:lvl4pPr>
            <a:lvl5pPr>
              <a:defRPr sz="1895"/>
            </a:lvl5pPr>
            <a:lvl6pPr>
              <a:defRPr sz="1895"/>
            </a:lvl6pPr>
            <a:lvl7pPr>
              <a:defRPr sz="1895"/>
            </a:lvl7pPr>
            <a:lvl8pPr>
              <a:defRPr sz="1895"/>
            </a:lvl8pPr>
            <a:lvl9pPr>
              <a:defRPr sz="1895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1" y="273067"/>
            <a:ext cx="4011084" cy="1162123"/>
          </a:xfrm>
        </p:spPr>
        <p:txBody>
          <a:bodyPr anchor="b"/>
          <a:lstStyle>
            <a:lvl1pPr algn="l">
              <a:defRPr sz="2440" b="1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766734" y="273067"/>
            <a:ext cx="6815667" cy="5853483"/>
          </a:xfrm>
        </p:spPr>
        <p:txBody>
          <a:bodyPr/>
          <a:lstStyle>
            <a:lvl1pPr>
              <a:defRPr sz="3795"/>
            </a:lvl1pPr>
            <a:lvl2pPr>
              <a:defRPr sz="3385"/>
            </a:lvl2pPr>
            <a:lvl3pPr>
              <a:defRPr sz="2845"/>
            </a:lvl3pPr>
            <a:lvl4pPr>
              <a:defRPr sz="2440"/>
            </a:lvl4pPr>
            <a:lvl5pPr>
              <a:defRPr sz="2440"/>
            </a:lvl5pPr>
            <a:lvl6pPr>
              <a:defRPr sz="2440"/>
            </a:lvl6pPr>
            <a:lvl7pPr>
              <a:defRPr sz="2440"/>
            </a:lvl7pPr>
            <a:lvl8pPr>
              <a:defRPr sz="2440"/>
            </a:lvl8pPr>
            <a:lvl9pPr>
              <a:defRPr sz="244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09601" y="1435192"/>
            <a:ext cx="4011084" cy="4691358"/>
          </a:xfrm>
        </p:spPr>
        <p:txBody>
          <a:bodyPr/>
          <a:lstStyle>
            <a:lvl1pPr marL="0" indent="0">
              <a:buNone/>
              <a:defRPr sz="1625"/>
            </a:lvl1pPr>
            <a:lvl2pPr marL="543560" indent="0">
              <a:buNone/>
              <a:defRPr sz="1490"/>
            </a:lvl2pPr>
            <a:lvl3pPr marL="1086485" indent="0">
              <a:buNone/>
              <a:defRPr sz="1220"/>
            </a:lvl3pPr>
            <a:lvl4pPr marL="1630045" indent="0">
              <a:buNone/>
              <a:defRPr sz="1085"/>
            </a:lvl4pPr>
            <a:lvl5pPr marL="2173605" indent="0">
              <a:buNone/>
              <a:defRPr sz="1085"/>
            </a:lvl5pPr>
            <a:lvl6pPr marL="2717165" indent="0">
              <a:buNone/>
              <a:defRPr sz="1085"/>
            </a:lvl6pPr>
            <a:lvl7pPr marL="3260090" indent="0">
              <a:buNone/>
              <a:defRPr sz="1085"/>
            </a:lvl7pPr>
            <a:lvl8pPr marL="3803650" indent="0">
              <a:buNone/>
              <a:defRPr sz="1085"/>
            </a:lvl8pPr>
            <a:lvl9pPr marL="4347210" indent="0">
              <a:buNone/>
              <a:defRPr sz="1085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389718" y="4800903"/>
            <a:ext cx="7315200" cy="566773"/>
          </a:xfrm>
        </p:spPr>
        <p:txBody>
          <a:bodyPr anchor="b"/>
          <a:lstStyle>
            <a:lvl1pPr algn="l">
              <a:defRPr sz="2440" b="1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2389718" y="612813"/>
            <a:ext cx="7315200" cy="4115060"/>
          </a:xfrm>
        </p:spPr>
        <p:txBody>
          <a:bodyPr/>
          <a:lstStyle>
            <a:lvl1pPr marL="0" indent="0">
              <a:buNone/>
              <a:defRPr sz="3795"/>
            </a:lvl1pPr>
            <a:lvl2pPr marL="543560" indent="0">
              <a:buNone/>
              <a:defRPr sz="3385"/>
            </a:lvl2pPr>
            <a:lvl3pPr marL="1086485" indent="0">
              <a:buNone/>
              <a:defRPr sz="2845"/>
            </a:lvl3pPr>
            <a:lvl4pPr marL="1630045" indent="0">
              <a:buNone/>
              <a:defRPr sz="2440"/>
            </a:lvl4pPr>
            <a:lvl5pPr marL="2173605" indent="0">
              <a:buNone/>
              <a:defRPr sz="2440"/>
            </a:lvl5pPr>
            <a:lvl6pPr marL="2717165" indent="0">
              <a:buNone/>
              <a:defRPr sz="2440"/>
            </a:lvl6pPr>
            <a:lvl7pPr marL="3260090" indent="0">
              <a:buNone/>
              <a:defRPr sz="2440"/>
            </a:lvl7pPr>
            <a:lvl8pPr marL="3803650" indent="0">
              <a:buNone/>
              <a:defRPr sz="2440"/>
            </a:lvl8pPr>
            <a:lvl9pPr marL="4347210" indent="0">
              <a:buNone/>
              <a:defRPr sz="244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2389718" y="5367678"/>
            <a:ext cx="7315200" cy="804912"/>
          </a:xfrm>
        </p:spPr>
        <p:txBody>
          <a:bodyPr/>
          <a:lstStyle>
            <a:lvl1pPr marL="0" indent="0">
              <a:buNone/>
              <a:defRPr sz="1625"/>
            </a:lvl1pPr>
            <a:lvl2pPr marL="543560" indent="0">
              <a:buNone/>
              <a:defRPr sz="1490"/>
            </a:lvl2pPr>
            <a:lvl3pPr marL="1086485" indent="0">
              <a:buNone/>
              <a:defRPr sz="1220"/>
            </a:lvl3pPr>
            <a:lvl4pPr marL="1630045" indent="0">
              <a:buNone/>
              <a:defRPr sz="1085"/>
            </a:lvl4pPr>
            <a:lvl5pPr marL="2173605" indent="0">
              <a:buNone/>
              <a:defRPr sz="1085"/>
            </a:lvl5pPr>
            <a:lvl6pPr marL="2717165" indent="0">
              <a:buNone/>
              <a:defRPr sz="1085"/>
            </a:lvl6pPr>
            <a:lvl7pPr marL="3260090" indent="0">
              <a:buNone/>
              <a:defRPr sz="1085"/>
            </a:lvl7pPr>
            <a:lvl8pPr marL="3803650" indent="0">
              <a:buNone/>
              <a:defRPr sz="1085"/>
            </a:lvl8pPr>
            <a:lvl9pPr marL="4347210" indent="0">
              <a:buNone/>
              <a:defRPr sz="1085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839201" y="274656"/>
            <a:ext cx="2743200" cy="5851894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600" y="274656"/>
            <a:ext cx="8026401" cy="5851894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20.xml"/><Relationship Id="rId8" Type="http://schemas.openxmlformats.org/officeDocument/2006/relationships/slideLayout" Target="../slideLayouts/slideLayout19.xml"/><Relationship Id="rId7" Type="http://schemas.openxmlformats.org/officeDocument/2006/relationships/slideLayout" Target="../slideLayouts/slideLayout18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3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3.xml"/><Relationship Id="rId12" Type="http://schemas.openxmlformats.org/officeDocument/2006/relationships/theme" Target="../theme/theme2.xml"/><Relationship Id="rId11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1.xml"/><Relationship Id="rId1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609600" y="274655"/>
            <a:ext cx="10972801" cy="1143072"/>
          </a:xfrm>
          <a:prstGeom prst="rect">
            <a:avLst/>
          </a:prstGeom>
        </p:spPr>
        <p:txBody>
          <a:bodyPr vert="horz" lIns="80229" tIns="40115" rIns="80229" bIns="40115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09600" y="1600301"/>
            <a:ext cx="10972801" cy="4526249"/>
          </a:xfrm>
          <a:prstGeom prst="rect">
            <a:avLst/>
          </a:prstGeom>
        </p:spPr>
        <p:txBody>
          <a:bodyPr vert="horz" lIns="80229" tIns="40115" rIns="80229" bIns="40115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609600" y="6356752"/>
            <a:ext cx="2844801" cy="365148"/>
          </a:xfrm>
          <a:prstGeom prst="rect">
            <a:avLst/>
          </a:prstGeom>
        </p:spPr>
        <p:txBody>
          <a:bodyPr vert="horz" lIns="80229" tIns="40115" rIns="80229" bIns="40115" rtlCol="0" anchor="ctr"/>
          <a:lstStyle>
            <a:lvl1pPr algn="l">
              <a:defRPr sz="149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165601" y="6356752"/>
            <a:ext cx="3860800" cy="365148"/>
          </a:xfrm>
          <a:prstGeom prst="rect">
            <a:avLst/>
          </a:prstGeom>
        </p:spPr>
        <p:txBody>
          <a:bodyPr vert="horz" lIns="80229" tIns="40115" rIns="80229" bIns="40115" rtlCol="0" anchor="ctr"/>
          <a:lstStyle>
            <a:lvl1pPr algn="ctr">
              <a:defRPr sz="149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737600" y="6356752"/>
            <a:ext cx="2844801" cy="365148"/>
          </a:xfrm>
          <a:prstGeom prst="rect">
            <a:avLst/>
          </a:prstGeom>
        </p:spPr>
        <p:txBody>
          <a:bodyPr vert="horz" lIns="80229" tIns="40115" rIns="80229" bIns="40115" rtlCol="0" anchor="ctr"/>
          <a:lstStyle>
            <a:lvl1pPr algn="r">
              <a:defRPr sz="149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xStyles>
    <p:titleStyle>
      <a:lvl1pPr algn="ctr" defTabSz="1086485" rtl="0" eaLnBrk="1" latinLnBrk="0" hangingPunct="1">
        <a:spcBef>
          <a:spcPct val="0"/>
        </a:spcBef>
        <a:buNone/>
        <a:defRPr sz="528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07670" indent="-407670" algn="l" defTabSz="1086485" rtl="0" eaLnBrk="1" latinLnBrk="0" hangingPunct="1">
        <a:spcBef>
          <a:spcPct val="27000"/>
        </a:spcBef>
        <a:buFont typeface="Arial" panose="020B0604020202020204" pitchFamily="34" charset="0"/>
        <a:buChar char="•"/>
        <a:defRPr sz="3795" kern="1200">
          <a:solidFill>
            <a:schemeClr val="tx1"/>
          </a:solidFill>
          <a:latin typeface="+mn-lt"/>
          <a:ea typeface="+mn-ea"/>
          <a:cs typeface="+mn-cs"/>
        </a:defRPr>
      </a:lvl1pPr>
      <a:lvl2pPr marL="883285" indent="-339725" algn="l" defTabSz="1086485" rtl="0" eaLnBrk="1" latinLnBrk="0" hangingPunct="1">
        <a:spcBef>
          <a:spcPct val="27000"/>
        </a:spcBef>
        <a:buFont typeface="Arial" panose="020B0604020202020204" pitchFamily="34" charset="0"/>
        <a:buChar char="–"/>
        <a:defRPr sz="3385" kern="1200">
          <a:solidFill>
            <a:schemeClr val="tx1"/>
          </a:solidFill>
          <a:latin typeface="+mn-lt"/>
          <a:ea typeface="+mn-ea"/>
          <a:cs typeface="+mn-cs"/>
        </a:defRPr>
      </a:lvl2pPr>
      <a:lvl3pPr marL="1358265" indent="-271780" algn="l" defTabSz="1086485" rtl="0" eaLnBrk="1" latinLnBrk="0" hangingPunct="1">
        <a:spcBef>
          <a:spcPct val="27000"/>
        </a:spcBef>
        <a:buFont typeface="Arial" panose="020B0604020202020204" pitchFamily="34" charset="0"/>
        <a:buChar char="•"/>
        <a:defRPr sz="2845" kern="1200">
          <a:solidFill>
            <a:schemeClr val="tx1"/>
          </a:solidFill>
          <a:latin typeface="+mn-lt"/>
          <a:ea typeface="+mn-ea"/>
          <a:cs typeface="+mn-cs"/>
        </a:defRPr>
      </a:lvl3pPr>
      <a:lvl4pPr marL="1901825" indent="-271780" algn="l" defTabSz="1086485" rtl="0" eaLnBrk="1" latinLnBrk="0" hangingPunct="1">
        <a:spcBef>
          <a:spcPct val="27000"/>
        </a:spcBef>
        <a:buFont typeface="Arial" panose="020B0604020202020204" pitchFamily="34" charset="0"/>
        <a:buChar char="–"/>
        <a:defRPr sz="2440" kern="1200">
          <a:solidFill>
            <a:schemeClr val="tx1"/>
          </a:solidFill>
          <a:latin typeface="+mn-lt"/>
          <a:ea typeface="+mn-ea"/>
          <a:cs typeface="+mn-cs"/>
        </a:defRPr>
      </a:lvl4pPr>
      <a:lvl5pPr marL="2445385" indent="-271780" algn="l" defTabSz="1086485" rtl="0" eaLnBrk="1" latinLnBrk="0" hangingPunct="1">
        <a:spcBef>
          <a:spcPct val="27000"/>
        </a:spcBef>
        <a:buFont typeface="Arial" panose="020B0604020202020204" pitchFamily="34" charset="0"/>
        <a:buChar char="»"/>
        <a:defRPr sz="2440" kern="1200">
          <a:solidFill>
            <a:schemeClr val="tx1"/>
          </a:solidFill>
          <a:latin typeface="+mn-lt"/>
          <a:ea typeface="+mn-ea"/>
          <a:cs typeface="+mn-cs"/>
        </a:defRPr>
      </a:lvl5pPr>
      <a:lvl6pPr marL="2988945" indent="-271780" algn="l" defTabSz="1086485" rtl="0" eaLnBrk="1" latinLnBrk="0" hangingPunct="1">
        <a:spcBef>
          <a:spcPct val="27000"/>
        </a:spcBef>
        <a:buFont typeface="Arial" panose="020B0604020202020204" pitchFamily="34" charset="0"/>
        <a:buChar char="•"/>
        <a:defRPr sz="2440" kern="1200">
          <a:solidFill>
            <a:schemeClr val="tx1"/>
          </a:solidFill>
          <a:latin typeface="+mn-lt"/>
          <a:ea typeface="+mn-ea"/>
          <a:cs typeface="+mn-cs"/>
        </a:defRPr>
      </a:lvl6pPr>
      <a:lvl7pPr marL="3531870" indent="-271780" algn="l" defTabSz="1086485" rtl="0" eaLnBrk="1" latinLnBrk="0" hangingPunct="1">
        <a:spcBef>
          <a:spcPct val="27000"/>
        </a:spcBef>
        <a:buFont typeface="Arial" panose="020B0604020202020204" pitchFamily="34" charset="0"/>
        <a:buChar char="•"/>
        <a:defRPr sz="2440" kern="1200">
          <a:solidFill>
            <a:schemeClr val="tx1"/>
          </a:solidFill>
          <a:latin typeface="+mn-lt"/>
          <a:ea typeface="+mn-ea"/>
          <a:cs typeface="+mn-cs"/>
        </a:defRPr>
      </a:lvl7pPr>
      <a:lvl8pPr marL="4075430" indent="-271780" algn="l" defTabSz="1086485" rtl="0" eaLnBrk="1" latinLnBrk="0" hangingPunct="1">
        <a:spcBef>
          <a:spcPct val="27000"/>
        </a:spcBef>
        <a:buFont typeface="Arial" panose="020B0604020202020204" pitchFamily="34" charset="0"/>
        <a:buChar char="•"/>
        <a:defRPr sz="2440" kern="1200">
          <a:solidFill>
            <a:schemeClr val="tx1"/>
          </a:solidFill>
          <a:latin typeface="+mn-lt"/>
          <a:ea typeface="+mn-ea"/>
          <a:cs typeface="+mn-cs"/>
        </a:defRPr>
      </a:lvl8pPr>
      <a:lvl9pPr marL="4618990" indent="-271780" algn="l" defTabSz="1086485" rtl="0" eaLnBrk="1" latinLnBrk="0" hangingPunct="1">
        <a:spcBef>
          <a:spcPct val="27000"/>
        </a:spcBef>
        <a:buFont typeface="Arial" panose="020B0604020202020204" pitchFamily="34" charset="0"/>
        <a:buChar char="•"/>
        <a:defRPr sz="244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1086485" rtl="0" eaLnBrk="1" latinLnBrk="0" hangingPunct="1">
        <a:defRPr sz="2165" kern="1200">
          <a:solidFill>
            <a:schemeClr val="tx1"/>
          </a:solidFill>
          <a:latin typeface="+mn-lt"/>
          <a:ea typeface="+mn-ea"/>
          <a:cs typeface="+mn-cs"/>
        </a:defRPr>
      </a:lvl1pPr>
      <a:lvl2pPr marL="543560" algn="l" defTabSz="1086485" rtl="0" eaLnBrk="1" latinLnBrk="0" hangingPunct="1">
        <a:defRPr sz="2165" kern="1200">
          <a:solidFill>
            <a:schemeClr val="tx1"/>
          </a:solidFill>
          <a:latin typeface="+mn-lt"/>
          <a:ea typeface="+mn-ea"/>
          <a:cs typeface="+mn-cs"/>
        </a:defRPr>
      </a:lvl2pPr>
      <a:lvl3pPr marL="1086485" algn="l" defTabSz="1086485" rtl="0" eaLnBrk="1" latinLnBrk="0" hangingPunct="1">
        <a:defRPr sz="2165" kern="1200">
          <a:solidFill>
            <a:schemeClr val="tx1"/>
          </a:solidFill>
          <a:latin typeface="+mn-lt"/>
          <a:ea typeface="+mn-ea"/>
          <a:cs typeface="+mn-cs"/>
        </a:defRPr>
      </a:lvl3pPr>
      <a:lvl4pPr marL="1630045" algn="l" defTabSz="1086485" rtl="0" eaLnBrk="1" latinLnBrk="0" hangingPunct="1">
        <a:defRPr sz="2165" kern="1200">
          <a:solidFill>
            <a:schemeClr val="tx1"/>
          </a:solidFill>
          <a:latin typeface="+mn-lt"/>
          <a:ea typeface="+mn-ea"/>
          <a:cs typeface="+mn-cs"/>
        </a:defRPr>
      </a:lvl4pPr>
      <a:lvl5pPr marL="2173605" algn="l" defTabSz="1086485" rtl="0" eaLnBrk="1" latinLnBrk="0" hangingPunct="1">
        <a:defRPr sz="2165" kern="1200">
          <a:solidFill>
            <a:schemeClr val="tx1"/>
          </a:solidFill>
          <a:latin typeface="+mn-lt"/>
          <a:ea typeface="+mn-ea"/>
          <a:cs typeface="+mn-cs"/>
        </a:defRPr>
      </a:lvl5pPr>
      <a:lvl6pPr marL="2717165" algn="l" defTabSz="1086485" rtl="0" eaLnBrk="1" latinLnBrk="0" hangingPunct="1">
        <a:defRPr sz="2165" kern="1200">
          <a:solidFill>
            <a:schemeClr val="tx1"/>
          </a:solidFill>
          <a:latin typeface="+mn-lt"/>
          <a:ea typeface="+mn-ea"/>
          <a:cs typeface="+mn-cs"/>
        </a:defRPr>
      </a:lvl6pPr>
      <a:lvl7pPr marL="3260090" algn="l" defTabSz="1086485" rtl="0" eaLnBrk="1" latinLnBrk="0" hangingPunct="1">
        <a:defRPr sz="2165" kern="1200">
          <a:solidFill>
            <a:schemeClr val="tx1"/>
          </a:solidFill>
          <a:latin typeface="+mn-lt"/>
          <a:ea typeface="+mn-ea"/>
          <a:cs typeface="+mn-cs"/>
        </a:defRPr>
      </a:lvl7pPr>
      <a:lvl8pPr marL="3803650" algn="l" defTabSz="1086485" rtl="0" eaLnBrk="1" latinLnBrk="0" hangingPunct="1">
        <a:defRPr sz="2165" kern="1200">
          <a:solidFill>
            <a:schemeClr val="tx1"/>
          </a:solidFill>
          <a:latin typeface="+mn-lt"/>
          <a:ea typeface="+mn-ea"/>
          <a:cs typeface="+mn-cs"/>
        </a:defRPr>
      </a:lvl8pPr>
      <a:lvl9pPr marL="4347210" algn="l" defTabSz="1086485" rtl="0" eaLnBrk="1" latinLnBrk="0" hangingPunct="1">
        <a:defRPr sz="216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.xml"/><Relationship Id="rId3" Type="http://schemas.openxmlformats.org/officeDocument/2006/relationships/slideLayout" Target="../slideLayouts/slideLayout12.xml"/><Relationship Id="rId2" Type="http://schemas.openxmlformats.org/officeDocument/2006/relationships/image" Target="../media/image2.png"/><Relationship Id="rId1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0.xml"/><Relationship Id="rId3" Type="http://schemas.openxmlformats.org/officeDocument/2006/relationships/slideLayout" Target="../slideLayouts/slideLayout12.xml"/><Relationship Id="rId2" Type="http://schemas.openxmlformats.org/officeDocument/2006/relationships/image" Target="../media/image2.png"/><Relationship Id="rId1" Type="http://schemas.openxmlformats.org/officeDocument/2006/relationships/slide" Target="slide2.xml"/></Relationships>
</file>

<file path=ppt/slides/_rels/slide11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1.xml"/><Relationship Id="rId3" Type="http://schemas.openxmlformats.org/officeDocument/2006/relationships/slideLayout" Target="../slideLayouts/slideLayout12.xml"/><Relationship Id="rId2" Type="http://schemas.openxmlformats.org/officeDocument/2006/relationships/tags" Target="../tags/tag6.xml"/><Relationship Id="rId1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2.xml"/><Relationship Id="rId3" Type="http://schemas.openxmlformats.org/officeDocument/2006/relationships/slideLayout" Target="../slideLayouts/slideLayout12.xml"/><Relationship Id="rId2" Type="http://schemas.openxmlformats.org/officeDocument/2006/relationships/tags" Target="../tags/tag7.xml"/><Relationship Id="rId1" Type="http://schemas.openxmlformats.org/officeDocument/2006/relationships/image" Target="../media/image2.png"/></Relationships>
</file>

<file path=ppt/slides/_rels/slide13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3.xml"/><Relationship Id="rId3" Type="http://schemas.openxmlformats.org/officeDocument/2006/relationships/slideLayout" Target="../slideLayouts/slideLayout12.xml"/><Relationship Id="rId2" Type="http://schemas.openxmlformats.org/officeDocument/2006/relationships/tags" Target="../tags/tag8.xml"/><Relationship Id="rId1" Type="http://schemas.openxmlformats.org/officeDocument/2006/relationships/image" Target="../media/image2.png"/></Relationships>
</file>

<file path=ppt/slides/_rels/slide14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4.xml"/><Relationship Id="rId3" Type="http://schemas.openxmlformats.org/officeDocument/2006/relationships/slideLayout" Target="../slideLayouts/slideLayout12.xml"/><Relationship Id="rId2" Type="http://schemas.openxmlformats.org/officeDocument/2006/relationships/tags" Target="../tags/tag9.xml"/><Relationship Id="rId1" Type="http://schemas.openxmlformats.org/officeDocument/2006/relationships/image" Target="../media/image2.png"/></Relationships>
</file>

<file path=ppt/slides/_rels/slide15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5.xml"/><Relationship Id="rId3" Type="http://schemas.openxmlformats.org/officeDocument/2006/relationships/slideLayout" Target="../slideLayouts/slideLayout12.xml"/><Relationship Id="rId2" Type="http://schemas.openxmlformats.org/officeDocument/2006/relationships/tags" Target="../tags/tag10.xml"/><Relationship Id="rId1" Type="http://schemas.openxmlformats.org/officeDocument/2006/relationships/image" Target="../media/image2.png"/></Relationships>
</file>

<file path=ppt/slides/_rels/slide16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6.xml"/><Relationship Id="rId3" Type="http://schemas.openxmlformats.org/officeDocument/2006/relationships/slideLayout" Target="../slideLayouts/slideLayout12.xml"/><Relationship Id="rId2" Type="http://schemas.openxmlformats.org/officeDocument/2006/relationships/tags" Target="../tags/tag11.xml"/><Relationship Id="rId1" Type="http://schemas.openxmlformats.org/officeDocument/2006/relationships/image" Target="../media/image2.png"/></Relationships>
</file>

<file path=ppt/slides/_rels/slide17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7.xml"/><Relationship Id="rId3" Type="http://schemas.openxmlformats.org/officeDocument/2006/relationships/slideLayout" Target="../slideLayouts/slideLayout12.xml"/><Relationship Id="rId2" Type="http://schemas.openxmlformats.org/officeDocument/2006/relationships/tags" Target="../tags/tag12.xml"/><Relationship Id="rId1" Type="http://schemas.openxmlformats.org/officeDocument/2006/relationships/image" Target="../media/image2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2" Type="http://schemas.openxmlformats.org/officeDocument/2006/relationships/slideLayout" Target="../slideLayouts/slideLayout12.xml"/><Relationship Id="rId1" Type="http://schemas.openxmlformats.org/officeDocument/2006/relationships/image" Target="../media/image2.png"/></Relationships>
</file>

<file path=ppt/slides/_rels/slide19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19.xml"/><Relationship Id="rId4" Type="http://schemas.openxmlformats.org/officeDocument/2006/relationships/slideLayout" Target="../slideLayouts/slideLayout12.xml"/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9" Type="http://schemas.openxmlformats.org/officeDocument/2006/relationships/tags" Target="../tags/tag2.xml"/><Relationship Id="rId8" Type="http://schemas.openxmlformats.org/officeDocument/2006/relationships/slide" Target="slide11.xml"/><Relationship Id="rId7" Type="http://schemas.openxmlformats.org/officeDocument/2006/relationships/slide" Target="slide7.xml"/><Relationship Id="rId6" Type="http://schemas.openxmlformats.org/officeDocument/2006/relationships/slide" Target="slide4.xml"/><Relationship Id="rId5" Type="http://schemas.openxmlformats.org/officeDocument/2006/relationships/slide" Target="slide3.xml"/><Relationship Id="rId4" Type="http://schemas.openxmlformats.org/officeDocument/2006/relationships/tags" Target="../tags/tag1.xml"/><Relationship Id="rId3" Type="http://schemas.openxmlformats.org/officeDocument/2006/relationships/image" Target="../media/image2.png"/><Relationship Id="rId2" Type="http://schemas.openxmlformats.org/officeDocument/2006/relationships/slide" Target="slide2.xml"/><Relationship Id="rId11" Type="http://schemas.openxmlformats.org/officeDocument/2006/relationships/notesSlide" Target="../notesSlides/notesSlide2.xml"/><Relationship Id="rId10" Type="http://schemas.openxmlformats.org/officeDocument/2006/relationships/slideLayout" Target="../slideLayouts/slideLayout13.xml"/><Relationship Id="rId1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3.xml"/><Relationship Id="rId3" Type="http://schemas.openxmlformats.org/officeDocument/2006/relationships/slideLayout" Target="../slideLayouts/slideLayout12.xml"/><Relationship Id="rId2" Type="http://schemas.openxmlformats.org/officeDocument/2006/relationships/image" Target="../media/image2.png"/><Relationship Id="rId1" Type="http://schemas.openxmlformats.org/officeDocument/2006/relationships/slide" Target="slide2.xml"/></Relationships>
</file>

<file path=ppt/slides/_rels/slide4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4.xml"/><Relationship Id="rId3" Type="http://schemas.openxmlformats.org/officeDocument/2006/relationships/slideLayout" Target="../slideLayouts/slideLayout12.xml"/><Relationship Id="rId2" Type="http://schemas.openxmlformats.org/officeDocument/2006/relationships/tags" Target="../tags/tag3.xml"/><Relationship Id="rId1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5.xml"/><Relationship Id="rId3" Type="http://schemas.openxmlformats.org/officeDocument/2006/relationships/slideLayout" Target="../slideLayouts/slideLayout12.xml"/><Relationship Id="rId2" Type="http://schemas.openxmlformats.org/officeDocument/2006/relationships/tags" Target="../tags/tag4.xml"/><Relationship Id="rId1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6.xml"/><Relationship Id="rId4" Type="http://schemas.openxmlformats.org/officeDocument/2006/relationships/slideLayout" Target="../slideLayouts/slideLayout12.xml"/><Relationship Id="rId3" Type="http://schemas.openxmlformats.org/officeDocument/2006/relationships/tags" Target="../tags/tag5.xml"/><Relationship Id="rId2" Type="http://schemas.openxmlformats.org/officeDocument/2006/relationships/image" Target="../media/image2.png"/><Relationship Id="rId1" Type="http://schemas.openxmlformats.org/officeDocument/2006/relationships/slide" Target="slide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12.xml"/><Relationship Id="rId1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12.xml"/><Relationship Id="rId1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12.xml"/><Relationship Id="rId1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603"/>
          <p:cNvSpPr txBox="1"/>
          <p:nvPr/>
        </p:nvSpPr>
        <p:spPr bwMode="auto">
          <a:xfrm>
            <a:off x="1574121" y="650015"/>
            <a:ext cx="9017635" cy="2195195"/>
          </a:xfrm>
          <a:prstGeom prst="rect">
            <a:avLst/>
          </a:prstGeom>
          <a:noFill/>
        </p:spPr>
        <p:txBody>
          <a:bodyPr wrap="none" lIns="91280" tIns="45641" rIns="91280" bIns="45641">
            <a:spAutoFit/>
          </a:bodyPr>
          <a:lstStyle>
            <a:defPPr>
              <a:defRPr lang="zh-CN"/>
            </a:defPPr>
            <a:lvl1pPr algn="ctr" fontAlgn="auto">
              <a:spcBef>
                <a:spcPts val="0"/>
              </a:spcBef>
              <a:spcAft>
                <a:spcPts val="0"/>
              </a:spcAft>
              <a:defRPr sz="900" spc="300">
                <a:solidFill>
                  <a:srgbClr val="F83003"/>
                </a:solidFill>
                <a:latin typeface="微软雅黑" panose="020B0503020204020204" charset="-122"/>
                <a:ea typeface="微软雅黑" panose="020B0503020204020204" charset="-122"/>
                <a:cs typeface="Arial" panose="020B0604020202020204" pitchFamily="34" charset="0"/>
              </a:defRPr>
            </a:lvl1pPr>
          </a:lstStyle>
          <a:p>
            <a:pPr algn="ctr">
              <a:lnSpc>
                <a:spcPct val="120000"/>
              </a:lnSpc>
            </a:pPr>
            <a:r>
              <a:rPr lang="zh-CN" altLang="en-US" sz="5400" b="1" dirty="0">
                <a:solidFill>
                  <a:schemeClr val="tx1"/>
                </a:solidFill>
                <a:latin typeface="楷体" panose="02010609060101010101" charset="-122"/>
                <a:ea typeface="楷体" panose="02010609060101010101" charset="-122"/>
              </a:rPr>
              <a:t>中国建筑工程装饰奖</a:t>
            </a:r>
            <a:endParaRPr lang="zh-CN" altLang="en-US" sz="6000" b="1" dirty="0">
              <a:solidFill>
                <a:schemeClr val="tx1"/>
              </a:solidFill>
              <a:latin typeface="楷体" panose="02010609060101010101" charset="-122"/>
              <a:ea typeface="楷体" panose="02010609060101010101" charset="-122"/>
            </a:endParaRPr>
          </a:p>
          <a:p>
            <a:pPr algn="ctr">
              <a:lnSpc>
                <a:spcPct val="120000"/>
              </a:lnSpc>
            </a:pPr>
            <a:r>
              <a:rPr lang="zh-CN" altLang="en-US" sz="6000" b="1" dirty="0">
                <a:solidFill>
                  <a:schemeClr val="tx1"/>
                </a:solidFill>
                <a:latin typeface="楷体" panose="02010609060101010101" charset="-122"/>
                <a:ea typeface="楷体" panose="02010609060101010101" charset="-122"/>
              </a:rPr>
              <a:t>公共建筑装饰类工程复查</a:t>
            </a:r>
            <a:endParaRPr lang="zh-CN" altLang="en-US" sz="6000" b="1" dirty="0">
              <a:solidFill>
                <a:schemeClr val="tx1"/>
              </a:solidFill>
              <a:latin typeface="楷体" panose="02010609060101010101" charset="-122"/>
              <a:ea typeface="楷体" panose="02010609060101010101" charset="-122"/>
            </a:endParaRPr>
          </a:p>
        </p:txBody>
      </p:sp>
      <p:sp>
        <p:nvSpPr>
          <p:cNvPr id="6" name="TextBox 603"/>
          <p:cNvSpPr txBox="1"/>
          <p:nvPr/>
        </p:nvSpPr>
        <p:spPr bwMode="auto">
          <a:xfrm>
            <a:off x="3409963" y="5188635"/>
            <a:ext cx="5372735" cy="506730"/>
          </a:xfrm>
          <a:prstGeom prst="rect">
            <a:avLst/>
          </a:prstGeom>
          <a:noFill/>
        </p:spPr>
        <p:txBody>
          <a:bodyPr wrap="none" lIns="91280" tIns="45641" rIns="91280" bIns="45641">
            <a:spAutoFit/>
          </a:bodyPr>
          <a:lstStyle>
            <a:defPPr>
              <a:defRPr lang="zh-CN"/>
            </a:defPPr>
            <a:lvl1pPr algn="ctr" fontAlgn="auto">
              <a:spcBef>
                <a:spcPts val="0"/>
              </a:spcBef>
              <a:spcAft>
                <a:spcPts val="0"/>
              </a:spcAft>
              <a:defRPr sz="900" spc="300">
                <a:solidFill>
                  <a:srgbClr val="F83003"/>
                </a:solidFill>
                <a:latin typeface="微软雅黑" panose="020B0503020204020204" charset="-122"/>
                <a:ea typeface="微软雅黑" panose="020B0503020204020204" charset="-122"/>
                <a:cs typeface="Arial" panose="020B0604020202020204" pitchFamily="34" charset="0"/>
              </a:defRPr>
            </a:lvl1pPr>
          </a:lstStyle>
          <a:p>
            <a:pPr algn="l"/>
            <a:r>
              <a:rPr lang="zh-CN" altLang="en-US" sz="2710" b="1" spc="0" dirty="0">
                <a:solidFill>
                  <a:srgbClr val="2259AA"/>
                </a:solidFill>
                <a:uFillTx/>
                <a:latin typeface="宋体" panose="02010600030101010101" pitchFamily="2" charset="-122"/>
                <a:ea typeface="宋体" panose="02010600030101010101" pitchFamily="2" charset="-122"/>
              </a:rPr>
              <a:t>四川建力源工程技术咨询有限公司</a:t>
            </a:r>
            <a:endParaRPr lang="zh-CN" altLang="en-US" sz="2710" b="1" spc="0" dirty="0">
              <a:solidFill>
                <a:srgbClr val="2259AA"/>
              </a:solidFill>
              <a:uFillTx/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pic>
        <p:nvPicPr>
          <p:cNvPr id="5" name="图片 4" descr="图片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64885" y="3677940"/>
            <a:ext cx="1060510" cy="1070832"/>
          </a:xfrm>
          <a:prstGeom prst="rect">
            <a:avLst/>
          </a:prstGeom>
        </p:spPr>
      </p:pic>
      <p:sp>
        <p:nvSpPr>
          <p:cNvPr id="7" name="矩形 6"/>
          <p:cNvSpPr/>
          <p:nvPr/>
        </p:nvSpPr>
        <p:spPr>
          <a:xfrm>
            <a:off x="634059" y="3234145"/>
            <a:ext cx="292604" cy="146302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 sz="2165"/>
          </a:p>
        </p:txBody>
      </p:sp>
      <p:sp>
        <p:nvSpPr>
          <p:cNvPr id="3" name="文本框 2"/>
          <p:cNvSpPr txBox="1"/>
          <p:nvPr/>
        </p:nvSpPr>
        <p:spPr>
          <a:xfrm>
            <a:off x="4903463" y="5796730"/>
            <a:ext cx="2382493" cy="46609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altLang="en-US" sz="2440" b="1" dirty="0">
                <a:solidFill>
                  <a:srgbClr val="2259AA"/>
                </a:solidFill>
                <a:uFillTx/>
                <a:latin typeface="Times New Roman" panose="02020603050405020304" charset="0"/>
                <a:ea typeface="宋体" panose="02010600030101010101" pitchFamily="2" charset="-122"/>
                <a:cs typeface="Times New Roman" panose="02020603050405020304" charset="0"/>
              </a:rPr>
              <a:t>2020.10 </a:t>
            </a:r>
            <a:r>
              <a:rPr lang="zh-CN" altLang="en-US" sz="2440" b="1" dirty="0">
                <a:solidFill>
                  <a:srgbClr val="2259AA"/>
                </a:solidFill>
                <a:uFillTx/>
                <a:latin typeface="宋体" panose="02010600030101010101" pitchFamily="2" charset="-122"/>
                <a:ea typeface="宋体" panose="02010600030101010101" pitchFamily="2" charset="-122"/>
                <a:cs typeface="Arial" panose="020B0604020202020204" pitchFamily="34" charset="0"/>
              </a:rPr>
              <a:t>成都</a:t>
            </a:r>
            <a:endParaRPr lang="zh-CN" altLang="en-US" sz="2440" b="1" dirty="0">
              <a:solidFill>
                <a:srgbClr val="2259AA"/>
              </a:solidFill>
              <a:uFillTx/>
              <a:latin typeface="宋体" panose="02010600030101010101" pitchFamily="2" charset="-122"/>
              <a:ea typeface="宋体" panose="02010600030101010101" pitchFamily="2" charset="-122"/>
              <a:cs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/>
      <p:bldP spid="3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" name="组合 23"/>
          <p:cNvGrpSpPr/>
          <p:nvPr/>
        </p:nvGrpSpPr>
        <p:grpSpPr>
          <a:xfrm>
            <a:off x="395649" y="210914"/>
            <a:ext cx="7576672" cy="731950"/>
            <a:chOff x="436" y="180"/>
            <a:chExt cx="8809" cy="851"/>
          </a:xfrm>
        </p:grpSpPr>
        <p:pic>
          <p:nvPicPr>
            <p:cNvPr id="3" name="图片 2" descr="图片1">
              <a:hlinkClick r:id="rId1" tooltip="" action="ppaction://hlinksldjump"/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36" y="180"/>
              <a:ext cx="843" cy="851"/>
            </a:xfrm>
            <a:prstGeom prst="rect">
              <a:avLst/>
            </a:prstGeom>
          </p:spPr>
        </p:pic>
        <p:sp>
          <p:nvSpPr>
            <p:cNvPr id="4" name="文本框 3"/>
            <p:cNvSpPr txBox="1"/>
            <p:nvPr/>
          </p:nvSpPr>
          <p:spPr>
            <a:xfrm>
              <a:off x="1279" y="316"/>
              <a:ext cx="7966" cy="49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r>
                <a:rPr lang="zh-CN" altLang="en-US" sz="2165">
                  <a:solidFill>
                    <a:schemeClr val="accent1"/>
                  </a:solidFill>
                </a:rPr>
                <a:t>四川建力源工程技术咨询有限公司</a:t>
              </a:r>
              <a:endParaRPr lang="zh-CN" altLang="en-US" sz="2165">
                <a:solidFill>
                  <a:schemeClr val="accent1"/>
                </a:solidFill>
              </a:endParaRPr>
            </a:p>
          </p:txBody>
        </p:sp>
      </p:grpSp>
      <p:sp>
        <p:nvSpPr>
          <p:cNvPr id="5" name="文本框 4"/>
          <p:cNvSpPr txBox="1"/>
          <p:nvPr/>
        </p:nvSpPr>
        <p:spPr>
          <a:xfrm>
            <a:off x="1099820" y="974090"/>
            <a:ext cx="3499485" cy="42481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165" dirty="0">
                <a:solidFill>
                  <a:srgbClr val="113A59"/>
                </a:solidFill>
                <a:latin typeface="Times New Roman" panose="02020603050405020304" charset="0"/>
                <a:ea typeface="黑体" panose="02010609060101010101" charset="-122"/>
                <a:cs typeface="Times New Roman" panose="02020603050405020304" charset="0"/>
              </a:rPr>
              <a:t>0</a:t>
            </a:r>
            <a:r>
              <a:rPr lang="en-US" altLang="zh-CN" sz="2165" dirty="0">
                <a:solidFill>
                  <a:srgbClr val="113A59"/>
                </a:solidFill>
                <a:latin typeface="Times New Roman" panose="02020603050405020304" charset="0"/>
                <a:ea typeface="黑体" panose="02010609060101010101" charset="-122"/>
                <a:cs typeface="Times New Roman" panose="02020603050405020304" charset="0"/>
              </a:rPr>
              <a:t>3</a:t>
            </a:r>
            <a:r>
              <a:rPr lang="zh-CN" altLang="en-US" sz="2165" dirty="0">
                <a:solidFill>
                  <a:srgbClr val="113A59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  工程复查要求</a:t>
            </a:r>
            <a:endParaRPr lang="zh-CN" altLang="en-US" sz="2165" dirty="0">
              <a:solidFill>
                <a:srgbClr val="113A59"/>
              </a:solidFill>
              <a:latin typeface="黑体" panose="02010609060101010101" charset="-122"/>
              <a:ea typeface="黑体" panose="02010609060101010101" charset="-122"/>
              <a:cs typeface="黑体" panose="02010609060101010101" charset="-122"/>
            </a:endParaRPr>
          </a:p>
        </p:txBody>
      </p:sp>
      <p:sp>
        <p:nvSpPr>
          <p:cNvPr id="100" name="文本框 99"/>
          <p:cNvSpPr txBox="1"/>
          <p:nvPr/>
        </p:nvSpPr>
        <p:spPr>
          <a:xfrm>
            <a:off x="2852420" y="1556385"/>
            <a:ext cx="5634990" cy="492252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marL="514350" indent="-514350" algn="l" fontAlgn="auto">
              <a:lnSpc>
                <a:spcPct val="170000"/>
              </a:lnSpc>
              <a:buClrTx/>
              <a:buSzTx/>
              <a:buFont typeface="Wingdings" panose="05000000000000000000" charset="0"/>
              <a:buChar char="Ø"/>
            </a:pPr>
            <a:r>
              <a:rPr lang="en-US" sz="2400" b="0" dirty="0">
                <a:solidFill>
                  <a:srgbClr val="113A59"/>
                </a:solidFill>
                <a:uFillTx/>
                <a:latin typeface="Times New Roman" panose="02020603050405020304" charset="0"/>
                <a:ea typeface="宋体" panose="02010600030101010101" pitchFamily="2" charset="-122"/>
                <a:cs typeface="宋体" panose="02010600030101010101" pitchFamily="2" charset="-122"/>
              </a:rPr>
              <a:t>装饰奖复查工作</a:t>
            </a:r>
            <a:endParaRPr lang="en-US" sz="2400" b="0" dirty="0">
              <a:solidFill>
                <a:srgbClr val="113A59"/>
              </a:solidFill>
              <a:uFillTx/>
              <a:latin typeface="Times New Roman" panose="02020603050405020304" charset="0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marL="342900" indent="342265" algn="l" fontAlgn="auto">
              <a:lnSpc>
                <a:spcPct val="170000"/>
              </a:lnSpc>
              <a:buClrTx/>
              <a:buSzTx/>
              <a:buFont typeface="Wingdings" panose="05000000000000000000" charset="0"/>
              <a:buChar char="u"/>
            </a:pPr>
            <a:r>
              <a:rPr lang="zh-CN" altLang="en-US" sz="2000" dirty="0">
                <a:solidFill>
                  <a:srgbClr val="113A59"/>
                </a:solidFill>
                <a:uFillTx/>
                <a:latin typeface="Times New Roman" panose="02020603050405020304" charset="0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企业自查</a:t>
            </a:r>
            <a:endParaRPr lang="zh-CN" altLang="en-US" sz="2000" dirty="0">
              <a:solidFill>
                <a:srgbClr val="113A59"/>
              </a:solidFill>
              <a:uFillTx/>
              <a:latin typeface="Times New Roman" panose="02020603050405020304" charset="0"/>
              <a:ea typeface="宋体" panose="02010600030101010101" pitchFamily="2" charset="-122"/>
              <a:cs typeface="宋体" panose="02010600030101010101" pitchFamily="2" charset="-122"/>
              <a:sym typeface="+mn-ea"/>
            </a:endParaRPr>
          </a:p>
          <a:p>
            <a:pPr marL="756285" indent="284480" algn="l" fontAlgn="auto">
              <a:lnSpc>
                <a:spcPct val="190000"/>
              </a:lnSpc>
              <a:buClrTx/>
              <a:buSzTx/>
              <a:buFont typeface="Arial" panose="020B0604020202020204" pitchFamily="34" charset="0"/>
              <a:buChar char="•"/>
            </a:pPr>
            <a:r>
              <a:rPr lang="zh-CN" altLang="en-US" sz="1800" b="0" dirty="0">
                <a:solidFill>
                  <a:srgbClr val="113A59"/>
                </a:solidFill>
                <a:uFillTx/>
                <a:latin typeface="Times New Roman" panose="02020603050405020304" charset="0"/>
                <a:ea typeface="宋体" panose="02010600030101010101" pitchFamily="2" charset="-122"/>
                <a:cs typeface="宋体" panose="02010600030101010101" pitchFamily="2" charset="-122"/>
              </a:rPr>
              <a:t>室内石材墙柱面干挂、干贴工艺</a:t>
            </a:r>
            <a:endParaRPr lang="zh-CN" altLang="en-US" sz="1800" b="0" dirty="0">
              <a:solidFill>
                <a:srgbClr val="113A59"/>
              </a:solidFill>
              <a:uFillTx/>
              <a:latin typeface="Times New Roman" panose="02020603050405020304" charset="0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marL="756285" indent="284480" algn="l" fontAlgn="auto">
              <a:lnSpc>
                <a:spcPct val="190000"/>
              </a:lnSpc>
              <a:buClrTx/>
              <a:buSzTx/>
              <a:buFont typeface="Arial" panose="020B0604020202020204" pitchFamily="34" charset="0"/>
              <a:buChar char="•"/>
            </a:pPr>
            <a:r>
              <a:rPr lang="zh-CN" altLang="en-US" sz="1800" b="0" dirty="0">
                <a:solidFill>
                  <a:srgbClr val="113A59"/>
                </a:solidFill>
                <a:uFillTx/>
                <a:latin typeface="Times New Roman" panose="02020603050405020304" charset="0"/>
                <a:ea typeface="宋体" panose="02010600030101010101" pitchFamily="2" charset="-122"/>
                <a:cs typeface="宋体" panose="02010600030101010101" pitchFamily="2" charset="-122"/>
              </a:rPr>
              <a:t>大型吊灯安装的荷载试验和相关隐蔽资料</a:t>
            </a:r>
            <a:endParaRPr lang="zh-CN" altLang="en-US" sz="1800" b="0" dirty="0">
              <a:solidFill>
                <a:srgbClr val="113A59"/>
              </a:solidFill>
              <a:uFillTx/>
              <a:latin typeface="Times New Roman" panose="02020603050405020304" charset="0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marL="756285" indent="284480" algn="l" fontAlgn="auto">
              <a:lnSpc>
                <a:spcPct val="190000"/>
              </a:lnSpc>
              <a:buClrTx/>
              <a:buSzTx/>
              <a:buFont typeface="Arial" panose="020B0604020202020204" pitchFamily="34" charset="0"/>
              <a:buChar char="•"/>
            </a:pPr>
            <a:r>
              <a:rPr lang="zh-CN" altLang="en-US" sz="1800" b="0" dirty="0">
                <a:solidFill>
                  <a:srgbClr val="113A59"/>
                </a:solidFill>
                <a:uFillTx/>
                <a:latin typeface="Times New Roman" panose="02020603050405020304" charset="0"/>
                <a:ea typeface="宋体" panose="02010600030101010101" pitchFamily="2" charset="-122"/>
                <a:cs typeface="宋体" panose="02010600030101010101" pitchFamily="2" charset="-122"/>
              </a:rPr>
              <a:t>楼梯扶手及栏杆、栏板      </a:t>
            </a:r>
            <a:endParaRPr lang="zh-CN" altLang="en-US" sz="1800" b="0" dirty="0">
              <a:solidFill>
                <a:srgbClr val="113A59"/>
              </a:solidFill>
              <a:uFillTx/>
              <a:latin typeface="Times New Roman" panose="02020603050405020304" charset="0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marL="756285" indent="284480" algn="l" fontAlgn="auto">
              <a:lnSpc>
                <a:spcPct val="190000"/>
              </a:lnSpc>
              <a:buClrTx/>
              <a:buSzTx/>
              <a:buFont typeface="Arial" panose="020B0604020202020204" pitchFamily="34" charset="0"/>
              <a:buChar char="•"/>
            </a:pPr>
            <a:r>
              <a:rPr lang="zh-CN" altLang="en-US" sz="1800" b="0" dirty="0">
                <a:solidFill>
                  <a:srgbClr val="113A59"/>
                </a:solidFill>
                <a:uFillTx/>
                <a:latin typeface="Times New Roman" panose="02020603050405020304" charset="0"/>
                <a:ea typeface="宋体" panose="02010600030101010101" pitchFamily="2" charset="-122"/>
                <a:cs typeface="宋体" panose="02010600030101010101" pitchFamily="2" charset="-122"/>
              </a:rPr>
              <a:t>安全玻璃：顶面、墙面安装玻璃</a:t>
            </a:r>
            <a:endParaRPr lang="zh-CN" altLang="en-US" sz="1800" b="0" dirty="0">
              <a:solidFill>
                <a:srgbClr val="113A59"/>
              </a:solidFill>
              <a:uFillTx/>
              <a:latin typeface="Times New Roman" panose="02020603050405020304" charset="0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marL="756285" indent="284480" algn="l" fontAlgn="auto">
              <a:lnSpc>
                <a:spcPct val="190000"/>
              </a:lnSpc>
              <a:buClrTx/>
              <a:buSzTx/>
              <a:buFont typeface="Arial" panose="020B0604020202020204" pitchFamily="34" charset="0"/>
              <a:buChar char="•"/>
            </a:pPr>
            <a:r>
              <a:rPr lang="zh-CN" altLang="en-US" sz="1800" b="0" dirty="0">
                <a:solidFill>
                  <a:srgbClr val="113A59"/>
                </a:solidFill>
                <a:uFillTx/>
                <a:latin typeface="Times New Roman" panose="02020603050405020304" charset="0"/>
                <a:ea typeface="宋体" panose="02010600030101010101" pitchFamily="2" charset="-122"/>
                <a:cs typeface="宋体" panose="02010600030101010101" pitchFamily="2" charset="-122"/>
              </a:rPr>
              <a:t>变形缝                     </a:t>
            </a:r>
            <a:endParaRPr lang="zh-CN" altLang="en-US" sz="1800" b="0" dirty="0">
              <a:solidFill>
                <a:srgbClr val="113A59"/>
              </a:solidFill>
              <a:uFillTx/>
              <a:latin typeface="Times New Roman" panose="02020603050405020304" charset="0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marL="756285" indent="284480" algn="l" fontAlgn="auto">
              <a:lnSpc>
                <a:spcPct val="190000"/>
              </a:lnSpc>
              <a:buClrTx/>
              <a:buSzTx/>
              <a:buFont typeface="Arial" panose="020B0604020202020204" pitchFamily="34" charset="0"/>
              <a:buChar char="•"/>
            </a:pPr>
            <a:r>
              <a:rPr lang="zh-CN" altLang="en-US" sz="1800" b="0" dirty="0">
                <a:solidFill>
                  <a:srgbClr val="113A59"/>
                </a:solidFill>
                <a:uFillTx/>
                <a:latin typeface="Times New Roman" panose="02020603050405020304" charset="0"/>
                <a:ea typeface="宋体" panose="02010600030101010101" pitchFamily="2" charset="-122"/>
                <a:cs typeface="宋体" panose="02010600030101010101" pitchFamily="2" charset="-122"/>
              </a:rPr>
              <a:t>改动建筑主体、承重结构、增加结构荷载</a:t>
            </a:r>
            <a:endParaRPr lang="zh-CN" altLang="en-US" sz="1800" b="0" dirty="0">
              <a:solidFill>
                <a:srgbClr val="113A59"/>
              </a:solidFill>
              <a:uFillTx/>
              <a:latin typeface="Times New Roman" panose="02020603050405020304" charset="0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marL="756285" indent="284480" algn="l" fontAlgn="auto">
              <a:lnSpc>
                <a:spcPct val="190000"/>
              </a:lnSpc>
              <a:buClrTx/>
              <a:buSzTx/>
              <a:buFont typeface="Arial" panose="020B0604020202020204" pitchFamily="34" charset="0"/>
              <a:buChar char="•"/>
            </a:pPr>
            <a:r>
              <a:rPr lang="zh-CN" altLang="en-US" sz="1800" b="0" dirty="0">
                <a:solidFill>
                  <a:srgbClr val="113A59"/>
                </a:solidFill>
                <a:uFillTx/>
                <a:latin typeface="Times New Roman" panose="02020603050405020304" charset="0"/>
                <a:ea typeface="宋体" panose="02010600030101010101" pitchFamily="2" charset="-122"/>
                <a:cs typeface="宋体" panose="02010600030101010101" pitchFamily="2" charset="-122"/>
              </a:rPr>
              <a:t>开关、插座和天花吊顶内的连接电线</a:t>
            </a:r>
            <a:endParaRPr lang="zh-CN" altLang="en-US" sz="1800" b="0" dirty="0">
              <a:solidFill>
                <a:srgbClr val="113A59"/>
              </a:solidFill>
              <a:uFillTx/>
              <a:latin typeface="Times New Roman" panose="02020603050405020304" charset="0"/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1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0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0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10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10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10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0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10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10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" name="组合 23"/>
          <p:cNvGrpSpPr/>
          <p:nvPr/>
        </p:nvGrpSpPr>
        <p:grpSpPr>
          <a:xfrm>
            <a:off x="395649" y="210914"/>
            <a:ext cx="7576672" cy="731950"/>
            <a:chOff x="436" y="180"/>
            <a:chExt cx="8809" cy="851"/>
          </a:xfrm>
        </p:grpSpPr>
        <p:pic>
          <p:nvPicPr>
            <p:cNvPr id="3" name="图片 2" descr="图片1"/>
            <p:cNvPicPr>
              <a:picLocks noChangeAspect="1"/>
            </p:cNvPicPr>
            <p:nvPr/>
          </p:nvPicPr>
          <p:blipFill>
            <a:blip r:embed="rId1"/>
            <a:stretch>
              <a:fillRect/>
            </a:stretch>
          </p:blipFill>
          <p:spPr>
            <a:xfrm>
              <a:off x="436" y="180"/>
              <a:ext cx="843" cy="851"/>
            </a:xfrm>
            <a:prstGeom prst="rect">
              <a:avLst/>
            </a:prstGeom>
          </p:spPr>
        </p:pic>
        <p:sp>
          <p:nvSpPr>
            <p:cNvPr id="4" name="文本框 3"/>
            <p:cNvSpPr txBox="1"/>
            <p:nvPr/>
          </p:nvSpPr>
          <p:spPr>
            <a:xfrm>
              <a:off x="1279" y="316"/>
              <a:ext cx="7966" cy="49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r>
                <a:rPr lang="zh-CN" altLang="en-US" sz="2165">
                  <a:solidFill>
                    <a:schemeClr val="accent1"/>
                  </a:solidFill>
                </a:rPr>
                <a:t>四川建力源工程技术咨询有限公司</a:t>
              </a:r>
              <a:endParaRPr lang="zh-CN" altLang="en-US" sz="2165">
                <a:solidFill>
                  <a:schemeClr val="accent1"/>
                </a:solidFill>
              </a:endParaRPr>
            </a:p>
          </p:txBody>
        </p:sp>
      </p:grpSp>
      <p:sp>
        <p:nvSpPr>
          <p:cNvPr id="5" name="文本框 4"/>
          <p:cNvSpPr txBox="1"/>
          <p:nvPr/>
        </p:nvSpPr>
        <p:spPr>
          <a:xfrm>
            <a:off x="1099820" y="974090"/>
            <a:ext cx="3499485" cy="42481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165" dirty="0">
                <a:solidFill>
                  <a:srgbClr val="113A59"/>
                </a:solidFill>
                <a:latin typeface="Times New Roman" panose="02020603050405020304" charset="0"/>
                <a:ea typeface="黑体" panose="02010609060101010101" charset="-122"/>
                <a:cs typeface="Times New Roman" panose="02020603050405020304" charset="0"/>
              </a:rPr>
              <a:t>0</a:t>
            </a:r>
            <a:r>
              <a:rPr lang="en-US" altLang="zh-CN" sz="2165" dirty="0">
                <a:solidFill>
                  <a:srgbClr val="113A59"/>
                </a:solidFill>
                <a:latin typeface="Times New Roman" panose="02020603050405020304" charset="0"/>
                <a:ea typeface="黑体" panose="02010609060101010101" charset="-122"/>
                <a:cs typeface="Times New Roman" panose="02020603050405020304" charset="0"/>
              </a:rPr>
              <a:t>4</a:t>
            </a:r>
            <a:r>
              <a:rPr lang="zh-CN" altLang="en-US" sz="2165" dirty="0">
                <a:solidFill>
                  <a:srgbClr val="113A59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  复查内容</a:t>
            </a:r>
            <a:endParaRPr lang="zh-CN" altLang="en-US" sz="2165" dirty="0">
              <a:solidFill>
                <a:srgbClr val="113A59"/>
              </a:solidFill>
              <a:latin typeface="黑体" panose="02010609060101010101" charset="-122"/>
              <a:ea typeface="黑体" panose="02010609060101010101" charset="-122"/>
              <a:cs typeface="黑体" panose="02010609060101010101" charset="-122"/>
            </a:endParaRPr>
          </a:p>
        </p:txBody>
      </p:sp>
      <p:sp>
        <p:nvSpPr>
          <p:cNvPr id="100" name="文本框 99"/>
          <p:cNvSpPr txBox="1"/>
          <p:nvPr/>
        </p:nvSpPr>
        <p:spPr>
          <a:xfrm>
            <a:off x="1718310" y="1524000"/>
            <a:ext cx="9301480" cy="39878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marL="342900" indent="-342900" fontAlgn="auto">
              <a:lnSpc>
                <a:spcPct val="100000"/>
              </a:lnSpc>
              <a:buClrTx/>
              <a:buSzTx/>
              <a:buFont typeface="Wingdings" panose="05000000000000000000" charset="0"/>
              <a:buChar char="Ø"/>
            </a:pPr>
            <a:r>
              <a:rPr lang="en-US" sz="2000" b="0" dirty="0">
                <a:solidFill>
                  <a:srgbClr val="113A59"/>
                </a:solidFill>
                <a:latin typeface="Times New Roman" panose="02020603050405020304" charset="0"/>
                <a:ea typeface="宋体" panose="02010600030101010101" pitchFamily="2" charset="-122"/>
                <a:cs typeface="宋体" panose="02010600030101010101" pitchFamily="2" charset="-122"/>
              </a:rPr>
              <a:t>资料（需要提供原件）</a:t>
            </a:r>
            <a:r>
              <a:rPr lang="zh-CN" altLang="en-US" sz="2000" b="0" dirty="0">
                <a:solidFill>
                  <a:srgbClr val="113A59"/>
                </a:solidFill>
                <a:latin typeface="Times New Roman" panose="02020603050405020304" charset="0"/>
                <a:ea typeface="宋体" panose="02010600030101010101" pitchFamily="2" charset="-122"/>
                <a:cs typeface="宋体" panose="02010600030101010101" pitchFamily="2" charset="-122"/>
              </a:rPr>
              <a:t>，反映整个工程质量的完整记录，标准分20分</a:t>
            </a:r>
            <a:endParaRPr lang="zh-CN" altLang="en-US" sz="2000" b="0" dirty="0">
              <a:solidFill>
                <a:srgbClr val="113A59"/>
              </a:solidFill>
              <a:latin typeface="Times New Roman" panose="02020603050405020304" charset="0"/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  <p:graphicFrame>
        <p:nvGraphicFramePr>
          <p:cNvPr id="6" name="表格 5"/>
          <p:cNvGraphicFramePr/>
          <p:nvPr>
            <p:custDataLst>
              <p:tags r:id="rId2"/>
            </p:custDataLst>
          </p:nvPr>
        </p:nvGraphicFramePr>
        <p:xfrm>
          <a:off x="1984375" y="2047875"/>
          <a:ext cx="8769350" cy="474408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14070"/>
                <a:gridCol w="6931660"/>
                <a:gridCol w="1023620"/>
              </a:tblGrid>
              <a:tr h="467995">
                <a:tc gridSpan="2">
                  <a:txBody>
                    <a:bodyPr/>
                    <a:p>
                      <a:pPr indent="0" algn="ctr">
                        <a:lnSpc>
                          <a:spcPct val="120000"/>
                        </a:lnSpc>
                        <a:buNone/>
                      </a:pPr>
                      <a:r>
                        <a:rPr lang="en-US" sz="1800" b="1">
                          <a:solidFill>
                            <a:schemeClr val="tx1"/>
                          </a:solidFill>
                          <a:uFillTx/>
                          <a:latin typeface="Times New Roman" panose="02020603050405020304" charset="0"/>
                          <a:ea typeface="宋体" panose="02010600030101010101" pitchFamily="2" charset="-122"/>
                          <a:cs typeface="黑体" panose="02010609060101010101" charset="-122"/>
                        </a:rPr>
                        <a:t>复 查 内 容</a:t>
                      </a:r>
                      <a:endParaRPr lang="en-US" altLang="en-US" sz="1800" b="1">
                        <a:solidFill>
                          <a:schemeClr val="tx1"/>
                        </a:solidFill>
                        <a:uFillTx/>
                        <a:latin typeface="Times New Roman" panose="02020603050405020304" charset="0"/>
                        <a:ea typeface="宋体" panose="02010600030101010101" pitchFamily="2" charset="-122"/>
                        <a:cs typeface="黑体" panose="02010609060101010101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indent="0" algn="ctr">
                        <a:lnSpc>
                          <a:spcPct val="120000"/>
                        </a:lnSpc>
                        <a:buNone/>
                      </a:pPr>
                      <a:r>
                        <a:rPr lang="en-US" sz="1800" b="1">
                          <a:solidFill>
                            <a:schemeClr val="tx1"/>
                          </a:solidFill>
                          <a:uFillTx/>
                          <a:latin typeface="Times New Roman" panose="02020603050405020304" charset="0"/>
                          <a:ea typeface="宋体" panose="02010600030101010101" pitchFamily="2" charset="-122"/>
                          <a:cs typeface="黑体" panose="02010609060101010101" charset="-122"/>
                        </a:rPr>
                        <a:t>扣分值</a:t>
                      </a:r>
                      <a:endParaRPr lang="en-US" altLang="en-US" sz="1800" b="1">
                        <a:solidFill>
                          <a:schemeClr val="tx1"/>
                        </a:solidFill>
                        <a:uFillTx/>
                        <a:latin typeface="Times New Roman" panose="02020603050405020304" charset="0"/>
                        <a:ea typeface="宋体" panose="02010600030101010101" pitchFamily="2" charset="-122"/>
                        <a:cs typeface="黑体" panose="02010609060101010101" charset="-122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56130">
                <a:tc>
                  <a:txBody>
                    <a:bodyPr/>
                    <a:p>
                      <a:pPr indent="0" algn="ctr">
                        <a:lnSpc>
                          <a:spcPct val="140000"/>
                        </a:lnSpc>
                        <a:buNone/>
                      </a:pPr>
                      <a:r>
                        <a:rPr lang="en-US" sz="1600" b="0">
                          <a:solidFill>
                            <a:schemeClr val="tx1"/>
                          </a:solidFill>
                          <a:uFillTx/>
                          <a:latin typeface="Times New Roman" panose="0202060305040502030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必要文件（需要审查原件）</a:t>
                      </a:r>
                      <a:endParaRPr lang="en-US" altLang="en-US" sz="1600" b="0">
                        <a:solidFill>
                          <a:schemeClr val="tx1"/>
                        </a:solidFill>
                        <a:uFillTx/>
                        <a:latin typeface="Times New Roman" panose="02020603050405020304" charset="0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lnSpc>
                          <a:spcPct val="140000"/>
                        </a:lnSpc>
                        <a:buNone/>
                      </a:pPr>
                      <a:r>
                        <a:rPr lang="en-US" sz="1600" b="0">
                          <a:solidFill>
                            <a:schemeClr val="tx1"/>
                          </a:solidFill>
                          <a:uFillTx/>
                          <a:latin typeface="Times New Roman" panose="0202060305040502030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1、企业法人证照、资质等级证书、安全生产许可证（此3项上一年度参评企业提供加盖本公司公章的复印件即可）</a:t>
                      </a:r>
                      <a:endParaRPr lang="en-US" sz="1600" b="0">
                        <a:solidFill>
                          <a:schemeClr val="tx1"/>
                        </a:solidFill>
                        <a:uFillTx/>
                        <a:latin typeface="Times New Roman" panose="02020603050405020304" charset="0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  <a:p>
                      <a:pPr indent="0">
                        <a:lnSpc>
                          <a:spcPct val="140000"/>
                        </a:lnSpc>
                        <a:buNone/>
                      </a:pPr>
                      <a:r>
                        <a:rPr lang="en-US" sz="1600" b="0">
                          <a:solidFill>
                            <a:schemeClr val="tx1"/>
                          </a:solidFill>
                          <a:uFillTx/>
                          <a:latin typeface="Times New Roman" panose="0202060305040502030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2、项目经理注册建造师证书、安全考核证；   </a:t>
                      </a:r>
                      <a:endParaRPr lang="en-US" sz="1600" b="0">
                        <a:solidFill>
                          <a:schemeClr val="tx1"/>
                        </a:solidFill>
                        <a:uFillTx/>
                        <a:latin typeface="Times New Roman" panose="02020603050405020304" charset="0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  <a:p>
                      <a:pPr indent="0">
                        <a:lnSpc>
                          <a:spcPct val="140000"/>
                        </a:lnSpc>
                        <a:buNone/>
                      </a:pPr>
                      <a:r>
                        <a:rPr lang="en-US" sz="1600" b="0">
                          <a:solidFill>
                            <a:schemeClr val="tx1"/>
                          </a:solidFill>
                          <a:uFillTx/>
                          <a:latin typeface="Times New Roman" panose="0202060305040502030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3、建筑工程施工许可证相关证明；</a:t>
                      </a:r>
                      <a:endParaRPr lang="en-US" sz="1600" b="0">
                        <a:solidFill>
                          <a:schemeClr val="tx1"/>
                        </a:solidFill>
                        <a:uFillTx/>
                        <a:latin typeface="Times New Roman" panose="02020603050405020304" charset="0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  <a:p>
                      <a:pPr indent="0">
                        <a:lnSpc>
                          <a:spcPct val="140000"/>
                        </a:lnSpc>
                        <a:buNone/>
                      </a:pPr>
                      <a:r>
                        <a:rPr lang="en-US" sz="1600" b="0">
                          <a:solidFill>
                            <a:schemeClr val="tx1"/>
                          </a:solidFill>
                          <a:uFillTx/>
                          <a:latin typeface="Times New Roman" panose="0202060305040502030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4、施工合同（《建筑装饰工程施工合同》）、合同金额、结算金额；</a:t>
                      </a:r>
                      <a:endParaRPr lang="en-US" sz="1600" b="0">
                        <a:solidFill>
                          <a:schemeClr val="tx1"/>
                        </a:solidFill>
                        <a:uFillTx/>
                        <a:latin typeface="Times New Roman" panose="02020603050405020304" charset="0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  <a:p>
                      <a:pPr indent="0">
                        <a:lnSpc>
                          <a:spcPct val="140000"/>
                        </a:lnSpc>
                        <a:buNone/>
                      </a:pPr>
                      <a:r>
                        <a:rPr lang="en-US" sz="1600" b="0">
                          <a:solidFill>
                            <a:schemeClr val="tx1"/>
                          </a:solidFill>
                          <a:uFillTx/>
                          <a:latin typeface="Times New Roman" panose="0202060305040502030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5、工程竣工验收：工程名称、施工单位、建设、监理、设计单位签章必须齐全；2019年申报装饰奖的项目，工程竣工验收日期为</a:t>
                      </a:r>
                      <a:r>
                        <a:rPr lang="en-US" sz="1600" b="1">
                          <a:solidFill>
                            <a:schemeClr val="tx1"/>
                          </a:solidFill>
                          <a:uFillTx/>
                          <a:latin typeface="Times New Roman" panose="0202060305040502030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2017年1月1日至2018年6月30日</a:t>
                      </a:r>
                      <a:r>
                        <a:rPr lang="en-US" sz="1600" b="0">
                          <a:solidFill>
                            <a:schemeClr val="tx1"/>
                          </a:solidFill>
                          <a:uFillTx/>
                          <a:latin typeface="Times New Roman" panose="0202060305040502030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止</a:t>
                      </a:r>
                      <a:r>
                        <a:rPr lang="zh-CN" altLang="en-US" sz="1600" b="0">
                          <a:solidFill>
                            <a:schemeClr val="tx1"/>
                          </a:solidFill>
                          <a:uFillTx/>
                          <a:latin typeface="Times New Roman" panose="0202060305040502030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（以文件通知为准）</a:t>
                      </a:r>
                      <a:r>
                        <a:rPr lang="en-US" sz="1600" b="0">
                          <a:solidFill>
                            <a:schemeClr val="tx1"/>
                          </a:solidFill>
                          <a:uFillTx/>
                          <a:latin typeface="Times New Roman" panose="0202060305040502030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；</a:t>
                      </a:r>
                      <a:endParaRPr lang="en-US" sz="1600" b="0">
                        <a:solidFill>
                          <a:schemeClr val="tx1"/>
                        </a:solidFill>
                        <a:uFillTx/>
                        <a:latin typeface="Times New Roman" panose="02020603050405020304" charset="0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  <a:p>
                      <a:pPr indent="0">
                        <a:lnSpc>
                          <a:spcPct val="140000"/>
                        </a:lnSpc>
                        <a:buNone/>
                      </a:pPr>
                      <a:r>
                        <a:rPr lang="en-US" sz="1600" b="0">
                          <a:solidFill>
                            <a:schemeClr val="tx1"/>
                          </a:solidFill>
                          <a:uFillTx/>
                          <a:latin typeface="Times New Roman" panose="0202060305040502030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6、消防验收：工程名称、验收范围、消防部门公章、日期必须齐全。结论为合格。验收意见书中提出整改意见如涉及装饰部分应有复查记录；</a:t>
                      </a:r>
                      <a:endParaRPr lang="en-US" sz="1600" b="0">
                        <a:solidFill>
                          <a:schemeClr val="tx1"/>
                        </a:solidFill>
                        <a:uFillTx/>
                        <a:latin typeface="Times New Roman" panose="02020603050405020304" charset="0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  <a:p>
                      <a:pPr indent="0">
                        <a:lnSpc>
                          <a:spcPct val="140000"/>
                        </a:lnSpc>
                        <a:buNone/>
                      </a:pPr>
                      <a:r>
                        <a:rPr lang="en-US" sz="1600" b="0">
                          <a:solidFill>
                            <a:schemeClr val="tx1"/>
                          </a:solidFill>
                          <a:uFillTx/>
                          <a:latin typeface="Times New Roman" panose="0202060305040502030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7、室内环境质量检测验收报告，需由国家权威部门认可的检测机构出具。</a:t>
                      </a:r>
                      <a:endParaRPr lang="en-US" altLang="en-US" sz="1600" b="0">
                        <a:solidFill>
                          <a:schemeClr val="tx1"/>
                        </a:solidFill>
                        <a:uFillTx/>
                        <a:latin typeface="Times New Roman" panose="02020603050405020304" charset="0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lnSpc>
                          <a:spcPct val="140000"/>
                        </a:lnSpc>
                        <a:buNone/>
                      </a:pPr>
                      <a:r>
                        <a:rPr lang="en-US" sz="1600" b="0">
                          <a:solidFill>
                            <a:schemeClr val="tx1"/>
                          </a:solidFill>
                          <a:uFillTx/>
                          <a:latin typeface="Times New Roman" panose="0202060305040502030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必要文件有一项不合格或不符合要求者，取消评审资格</a:t>
                      </a:r>
                      <a:endParaRPr lang="en-US" altLang="en-US" sz="1600" b="0">
                        <a:solidFill>
                          <a:schemeClr val="tx1"/>
                        </a:solidFill>
                        <a:uFillTx/>
                        <a:latin typeface="Times New Roman" panose="02020603050405020304" charset="0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" name="组合 23"/>
          <p:cNvGrpSpPr/>
          <p:nvPr/>
        </p:nvGrpSpPr>
        <p:grpSpPr>
          <a:xfrm>
            <a:off x="395649" y="210914"/>
            <a:ext cx="7576672" cy="731950"/>
            <a:chOff x="436" y="180"/>
            <a:chExt cx="8809" cy="851"/>
          </a:xfrm>
        </p:grpSpPr>
        <p:pic>
          <p:nvPicPr>
            <p:cNvPr id="3" name="图片 2" descr="图片1"/>
            <p:cNvPicPr>
              <a:picLocks noChangeAspect="1"/>
            </p:cNvPicPr>
            <p:nvPr/>
          </p:nvPicPr>
          <p:blipFill>
            <a:blip r:embed="rId1"/>
            <a:stretch>
              <a:fillRect/>
            </a:stretch>
          </p:blipFill>
          <p:spPr>
            <a:xfrm>
              <a:off x="436" y="180"/>
              <a:ext cx="843" cy="851"/>
            </a:xfrm>
            <a:prstGeom prst="rect">
              <a:avLst/>
            </a:prstGeom>
          </p:spPr>
        </p:pic>
        <p:sp>
          <p:nvSpPr>
            <p:cNvPr id="4" name="文本框 3"/>
            <p:cNvSpPr txBox="1"/>
            <p:nvPr/>
          </p:nvSpPr>
          <p:spPr>
            <a:xfrm>
              <a:off x="1279" y="316"/>
              <a:ext cx="7966" cy="49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r>
                <a:rPr lang="zh-CN" altLang="en-US" sz="2165">
                  <a:solidFill>
                    <a:schemeClr val="accent1"/>
                  </a:solidFill>
                </a:rPr>
                <a:t>四川建力源工程技术咨询有限公司</a:t>
              </a:r>
              <a:endParaRPr lang="zh-CN" altLang="en-US" sz="2165">
                <a:solidFill>
                  <a:schemeClr val="accent1"/>
                </a:solidFill>
              </a:endParaRPr>
            </a:p>
          </p:txBody>
        </p:sp>
      </p:grpSp>
      <p:sp>
        <p:nvSpPr>
          <p:cNvPr id="5" name="文本框 4"/>
          <p:cNvSpPr txBox="1"/>
          <p:nvPr/>
        </p:nvSpPr>
        <p:spPr>
          <a:xfrm>
            <a:off x="1099820" y="974090"/>
            <a:ext cx="3499485" cy="42481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165" dirty="0">
                <a:solidFill>
                  <a:srgbClr val="113A59"/>
                </a:solidFill>
                <a:latin typeface="Times New Roman" panose="02020603050405020304" charset="0"/>
                <a:ea typeface="黑体" panose="02010609060101010101" charset="-122"/>
                <a:cs typeface="Times New Roman" panose="02020603050405020304" charset="0"/>
              </a:rPr>
              <a:t>0</a:t>
            </a:r>
            <a:r>
              <a:rPr lang="en-US" altLang="zh-CN" sz="2165" dirty="0">
                <a:solidFill>
                  <a:srgbClr val="113A59"/>
                </a:solidFill>
                <a:latin typeface="Times New Roman" panose="02020603050405020304" charset="0"/>
                <a:ea typeface="黑体" panose="02010609060101010101" charset="-122"/>
                <a:cs typeface="Times New Roman" panose="02020603050405020304" charset="0"/>
              </a:rPr>
              <a:t>4</a:t>
            </a:r>
            <a:r>
              <a:rPr lang="zh-CN" altLang="en-US" sz="2165" dirty="0">
                <a:solidFill>
                  <a:srgbClr val="113A59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  复查内容</a:t>
            </a:r>
            <a:endParaRPr lang="zh-CN" altLang="en-US" sz="2165" dirty="0">
              <a:solidFill>
                <a:srgbClr val="113A59"/>
              </a:solidFill>
              <a:latin typeface="黑体" panose="02010609060101010101" charset="-122"/>
              <a:ea typeface="黑体" panose="02010609060101010101" charset="-122"/>
              <a:cs typeface="黑体" panose="02010609060101010101" charset="-122"/>
            </a:endParaRPr>
          </a:p>
        </p:txBody>
      </p:sp>
      <p:sp>
        <p:nvSpPr>
          <p:cNvPr id="100" name="文本框 99"/>
          <p:cNvSpPr txBox="1"/>
          <p:nvPr/>
        </p:nvSpPr>
        <p:spPr>
          <a:xfrm>
            <a:off x="1739265" y="1543050"/>
            <a:ext cx="9301480" cy="39878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marL="342900" indent="-342900" fontAlgn="auto">
              <a:lnSpc>
                <a:spcPct val="100000"/>
              </a:lnSpc>
              <a:buClrTx/>
              <a:buSzTx/>
              <a:buFont typeface="Wingdings" panose="05000000000000000000" charset="0"/>
              <a:buChar char="Ø"/>
            </a:pPr>
            <a:r>
              <a:rPr lang="en-US" sz="2000" b="0" dirty="0">
                <a:solidFill>
                  <a:srgbClr val="113A59"/>
                </a:solidFill>
                <a:latin typeface="Times New Roman" panose="02020603050405020304" charset="0"/>
                <a:ea typeface="宋体" panose="02010600030101010101" pitchFamily="2" charset="-122"/>
                <a:cs typeface="宋体" panose="02010600030101010101" pitchFamily="2" charset="-122"/>
              </a:rPr>
              <a:t>资料（需要提供原件）</a:t>
            </a:r>
            <a:r>
              <a:rPr lang="zh-CN" altLang="en-US" sz="2000" b="0" dirty="0">
                <a:solidFill>
                  <a:srgbClr val="113A59"/>
                </a:solidFill>
                <a:latin typeface="Times New Roman" panose="02020603050405020304" charset="0"/>
                <a:ea typeface="宋体" panose="02010600030101010101" pitchFamily="2" charset="-122"/>
                <a:cs typeface="宋体" panose="02010600030101010101" pitchFamily="2" charset="-122"/>
              </a:rPr>
              <a:t>，反映整个工程质量的完整记录，标准分20分</a:t>
            </a:r>
            <a:endParaRPr lang="zh-CN" altLang="en-US" sz="2000" b="0" dirty="0">
              <a:solidFill>
                <a:srgbClr val="113A59"/>
              </a:solidFill>
              <a:latin typeface="Times New Roman" panose="02020603050405020304" charset="0"/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  <p:graphicFrame>
        <p:nvGraphicFramePr>
          <p:cNvPr id="9" name="表格 8"/>
          <p:cNvGraphicFramePr/>
          <p:nvPr>
            <p:custDataLst>
              <p:tags r:id="rId2"/>
            </p:custDataLst>
          </p:nvPr>
        </p:nvGraphicFramePr>
        <p:xfrm>
          <a:off x="1904365" y="2156460"/>
          <a:ext cx="8500745" cy="426085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96035"/>
                <a:gridCol w="6092825"/>
                <a:gridCol w="1111885"/>
              </a:tblGrid>
              <a:tr h="425450">
                <a:tc gridSpan="2">
                  <a:txBody>
                    <a:bodyPr/>
                    <a:p>
                      <a:pPr indent="0" algn="ctr">
                        <a:lnSpc>
                          <a:spcPct val="140000"/>
                        </a:lnSpc>
                        <a:buNone/>
                      </a:pPr>
                      <a:r>
                        <a:rPr lang="zh-CN" altLang="en-US" sz="1800" b="1">
                          <a:solidFill>
                            <a:schemeClr val="tx1"/>
                          </a:solidFill>
                          <a:uFillTx/>
                          <a:latin typeface="Times New Roman" panose="0202060305040502030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复查内容</a:t>
                      </a:r>
                      <a:endParaRPr lang="zh-CN" altLang="en-US" sz="1800" b="1">
                        <a:solidFill>
                          <a:schemeClr val="tx1"/>
                        </a:solidFill>
                        <a:uFillTx/>
                        <a:latin typeface="Times New Roman" panose="02020603050405020304" charset="0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 marL="68580" marR="6858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lnSpc>
                          <a:spcPct val="140000"/>
                        </a:lnSpc>
                        <a:buNone/>
                      </a:pPr>
                      <a:r>
                        <a:rPr lang="zh-CN" altLang="en-US" sz="1800" b="1">
                          <a:solidFill>
                            <a:schemeClr val="tx1"/>
                          </a:solidFill>
                          <a:uFillTx/>
                          <a:latin typeface="Times New Roman" panose="0202060305040502030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扣分值</a:t>
                      </a:r>
                      <a:endParaRPr lang="zh-CN" altLang="en-US" sz="1800" b="1">
                        <a:solidFill>
                          <a:schemeClr val="tx1"/>
                        </a:solidFill>
                        <a:uFillTx/>
                        <a:latin typeface="Times New Roman" panose="02020603050405020304" charset="0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74800">
                <a:tc>
                  <a:txBody>
                    <a:bodyPr/>
                    <a:p>
                      <a:pPr indent="0" algn="ctr">
                        <a:lnSpc>
                          <a:spcPct val="140000"/>
                        </a:lnSpc>
                        <a:buNone/>
                      </a:pPr>
                      <a:r>
                        <a:rPr lang="en-US" sz="1800" b="0">
                          <a:solidFill>
                            <a:schemeClr val="tx1"/>
                          </a:solidFill>
                          <a:uFillTx/>
                          <a:latin typeface="Times New Roman" panose="0202060305040502030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工程安全证明资料</a:t>
                      </a:r>
                      <a:endParaRPr lang="en-US" altLang="en-US" sz="1800" b="0">
                        <a:solidFill>
                          <a:schemeClr val="tx1"/>
                        </a:solidFill>
                        <a:uFillTx/>
                        <a:latin typeface="Times New Roman" panose="02020603050405020304" charset="0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lnSpc>
                          <a:spcPct val="140000"/>
                        </a:lnSpc>
                        <a:buNone/>
                      </a:pPr>
                      <a:r>
                        <a:rPr lang="en-US" sz="1800" b="0">
                          <a:solidFill>
                            <a:schemeClr val="tx1"/>
                          </a:solidFill>
                          <a:uFillTx/>
                          <a:latin typeface="Times New Roman" panose="0202060305040502030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1、涉及</a:t>
                      </a:r>
                      <a:r>
                        <a:rPr lang="en-US" sz="1800" b="0">
                          <a:solidFill>
                            <a:schemeClr val="tx1"/>
                          </a:solidFill>
                          <a:uFillTx/>
                          <a:latin typeface="Times New Roman" panose="02020603050405020304" charset="0"/>
                          <a:ea typeface="宋体" panose="02010600030101010101" pitchFamily="2" charset="-122"/>
                          <a:cs typeface="Times New Roman" panose="02020603050405020304" charset="0"/>
                        </a:rPr>
                        <a:t>主体</a:t>
                      </a:r>
                      <a:r>
                        <a:rPr lang="en-US" sz="1800" b="0">
                          <a:solidFill>
                            <a:schemeClr val="tx1"/>
                          </a:solidFill>
                          <a:uFillTx/>
                          <a:latin typeface="Times New Roman" panose="0202060305040502030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和</a:t>
                      </a:r>
                      <a:r>
                        <a:rPr lang="en-US" sz="1800" b="0">
                          <a:solidFill>
                            <a:schemeClr val="tx1"/>
                          </a:solidFill>
                          <a:uFillTx/>
                          <a:latin typeface="Times New Roman" panose="02020603050405020304" charset="0"/>
                          <a:ea typeface="宋体" panose="02010600030101010101" pitchFamily="2" charset="-122"/>
                          <a:cs typeface="Times New Roman" panose="02020603050405020304" charset="0"/>
                        </a:rPr>
                        <a:t>承重结构</a:t>
                      </a:r>
                      <a:r>
                        <a:rPr lang="en-US" sz="1800" b="0">
                          <a:solidFill>
                            <a:schemeClr val="tx1"/>
                          </a:solidFill>
                          <a:uFillTx/>
                          <a:latin typeface="Times New Roman" panose="0202060305040502030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改动或</a:t>
                      </a:r>
                      <a:r>
                        <a:rPr lang="en-US" sz="1800" b="0">
                          <a:solidFill>
                            <a:schemeClr val="tx1"/>
                          </a:solidFill>
                          <a:uFillTx/>
                          <a:latin typeface="Times New Roman" panose="02020603050405020304" charset="0"/>
                          <a:ea typeface="宋体" panose="02010600030101010101" pitchFamily="2" charset="-122"/>
                          <a:cs typeface="Times New Roman" panose="02020603050405020304" charset="0"/>
                        </a:rPr>
                        <a:t>增加荷载</a:t>
                      </a:r>
                      <a:r>
                        <a:rPr lang="en-US" sz="1800" b="0">
                          <a:solidFill>
                            <a:schemeClr val="tx1"/>
                          </a:solidFill>
                          <a:uFillTx/>
                          <a:latin typeface="Times New Roman" panose="0202060305040502030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时</a:t>
                      </a:r>
                      <a:r>
                        <a:rPr lang="en-US" sz="1800" b="0">
                          <a:solidFill>
                            <a:schemeClr val="tx1"/>
                          </a:solidFill>
                          <a:uFillTx/>
                          <a:latin typeface="Times New Roman" panose="02020603050405020304" charset="0"/>
                          <a:ea typeface="宋体" panose="02010600030101010101" pitchFamily="2" charset="-122"/>
                          <a:cs typeface="Times New Roman" panose="02020603050405020304" charset="0"/>
                        </a:rPr>
                        <a:t>，必须具有经</a:t>
                      </a:r>
                      <a:r>
                        <a:rPr lang="en-US" sz="1800" b="0">
                          <a:solidFill>
                            <a:schemeClr val="tx1"/>
                          </a:solidFill>
                          <a:uFillTx/>
                          <a:latin typeface="Times New Roman" panose="0202060305040502030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原结构</a:t>
                      </a:r>
                      <a:r>
                        <a:rPr lang="en-US" sz="1800" b="0">
                          <a:solidFill>
                            <a:schemeClr val="tx1"/>
                          </a:solidFill>
                          <a:uFillTx/>
                          <a:latin typeface="Times New Roman" panose="02020603050405020304" charset="0"/>
                          <a:ea typeface="宋体" panose="02010600030101010101" pitchFamily="2" charset="-122"/>
                          <a:cs typeface="Times New Roman" panose="02020603050405020304" charset="0"/>
                        </a:rPr>
                        <a:t>设计</a:t>
                      </a:r>
                      <a:r>
                        <a:rPr lang="en-US" sz="1800" b="0">
                          <a:solidFill>
                            <a:schemeClr val="tx1"/>
                          </a:solidFill>
                          <a:uFillTx/>
                          <a:latin typeface="Times New Roman" panose="0202060305040502030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单位或具备相应资质设计</a:t>
                      </a:r>
                      <a:r>
                        <a:rPr lang="en-US" sz="1800" b="0">
                          <a:solidFill>
                            <a:schemeClr val="tx1"/>
                          </a:solidFill>
                          <a:uFillTx/>
                          <a:latin typeface="Times New Roman" panose="02020603050405020304" charset="0"/>
                          <a:ea typeface="宋体" panose="02010600030101010101" pitchFamily="2" charset="-122"/>
                          <a:cs typeface="Times New Roman" panose="02020603050405020304" charset="0"/>
                        </a:rPr>
                        <a:t>单位的认可文件。</a:t>
                      </a:r>
                      <a:r>
                        <a:rPr lang="en-US" sz="1800" b="0">
                          <a:solidFill>
                            <a:schemeClr val="tx1"/>
                          </a:solidFill>
                          <a:uFillTx/>
                          <a:latin typeface="Times New Roman" panose="0202060305040502030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（需审查原件）</a:t>
                      </a:r>
                      <a:endParaRPr lang="en-US" sz="1800" b="0">
                        <a:solidFill>
                          <a:schemeClr val="tx1"/>
                        </a:solidFill>
                        <a:uFillTx/>
                        <a:latin typeface="Times New Roman" panose="02020603050405020304" charset="0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  <a:p>
                      <a:pPr indent="0">
                        <a:lnSpc>
                          <a:spcPct val="140000"/>
                        </a:lnSpc>
                        <a:buNone/>
                      </a:pPr>
                      <a:r>
                        <a:rPr lang="en-US" sz="1800" b="0">
                          <a:solidFill>
                            <a:schemeClr val="tx1"/>
                          </a:solidFill>
                          <a:uFillTx/>
                          <a:latin typeface="Times New Roman" panose="0202060305040502030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2、大型吊灯安装的荷载试验和相关隐蔽资料、构架节点图</a:t>
                      </a:r>
                      <a:endParaRPr lang="en-US" sz="1800" b="0">
                        <a:solidFill>
                          <a:schemeClr val="tx1"/>
                        </a:solidFill>
                        <a:uFillTx/>
                        <a:latin typeface="Times New Roman" panose="02020603050405020304" charset="0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  <a:p>
                      <a:pPr indent="0">
                        <a:lnSpc>
                          <a:spcPct val="140000"/>
                        </a:lnSpc>
                        <a:buNone/>
                      </a:pPr>
                      <a:r>
                        <a:rPr lang="en-US" sz="1800" b="0">
                          <a:solidFill>
                            <a:schemeClr val="tx1"/>
                          </a:solidFill>
                          <a:uFillTx/>
                          <a:latin typeface="Times New Roman" panose="0202060305040502030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3、室内石材墙柱面干挂节点图、拉拔试验报告及其材料合格证、检测报告、隐蔽验收记录等</a:t>
                      </a:r>
                      <a:endParaRPr lang="en-US" sz="1800" b="0">
                        <a:solidFill>
                          <a:schemeClr val="tx1"/>
                        </a:solidFill>
                        <a:uFillTx/>
                        <a:latin typeface="Times New Roman" panose="02020603050405020304" charset="0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  <a:p>
                      <a:pPr indent="0">
                        <a:lnSpc>
                          <a:spcPct val="140000"/>
                        </a:lnSpc>
                        <a:buNone/>
                      </a:pPr>
                      <a:r>
                        <a:rPr lang="en-US" sz="1800" b="0">
                          <a:solidFill>
                            <a:schemeClr val="tx1"/>
                          </a:solidFill>
                          <a:uFillTx/>
                          <a:latin typeface="Times New Roman" panose="0202060305040502030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4、必须符合验收规范的强制性条文（局部不符合者必须限期整改）。</a:t>
                      </a:r>
                      <a:endParaRPr lang="en-US" altLang="en-US" sz="1800" b="0">
                        <a:solidFill>
                          <a:schemeClr val="tx1"/>
                        </a:solidFill>
                        <a:uFillTx/>
                        <a:latin typeface="Times New Roman" panose="02020603050405020304" charset="0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lnSpc>
                          <a:spcPct val="140000"/>
                        </a:lnSpc>
                        <a:buNone/>
                      </a:pPr>
                      <a:r>
                        <a:rPr lang="en-US" sz="1800" b="0">
                          <a:solidFill>
                            <a:schemeClr val="tx1"/>
                          </a:solidFill>
                          <a:uFillTx/>
                          <a:latin typeface="Times New Roman" panose="0202060305040502030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工程</a:t>
                      </a:r>
                      <a:endParaRPr lang="en-US" sz="1800" b="0">
                        <a:solidFill>
                          <a:schemeClr val="tx1"/>
                        </a:solidFill>
                        <a:uFillTx/>
                        <a:latin typeface="Times New Roman" panose="02020603050405020304" charset="0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  <a:p>
                      <a:pPr indent="0" algn="ctr">
                        <a:lnSpc>
                          <a:spcPct val="140000"/>
                        </a:lnSpc>
                        <a:buNone/>
                      </a:pPr>
                      <a:r>
                        <a:rPr lang="en-US" sz="1800" b="0">
                          <a:solidFill>
                            <a:schemeClr val="tx1"/>
                          </a:solidFill>
                          <a:uFillTx/>
                          <a:latin typeface="Times New Roman" panose="0202060305040502030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否决项</a:t>
                      </a:r>
                      <a:endParaRPr lang="en-US" altLang="en-US" sz="1800" b="0">
                        <a:solidFill>
                          <a:schemeClr val="tx1"/>
                        </a:solidFill>
                        <a:uFillTx/>
                        <a:latin typeface="Times New Roman" panose="02020603050405020304" charset="0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00">
                <a:tc>
                  <a:txBody>
                    <a:bodyPr/>
                    <a:p>
                      <a:pPr indent="0">
                        <a:lnSpc>
                          <a:spcPct val="140000"/>
                        </a:lnSpc>
                        <a:buNone/>
                      </a:pPr>
                      <a:r>
                        <a:rPr lang="en-US" sz="1800" b="0">
                          <a:solidFill>
                            <a:schemeClr val="tx1"/>
                          </a:solidFill>
                          <a:uFillTx/>
                          <a:latin typeface="Times New Roman" panose="0202060305040502030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材质证明</a:t>
                      </a:r>
                      <a:endParaRPr lang="en-US" altLang="en-US" sz="1800" b="0">
                        <a:solidFill>
                          <a:schemeClr val="tx1"/>
                        </a:solidFill>
                        <a:uFillTx/>
                        <a:latin typeface="Times New Roman" panose="02020603050405020304" charset="0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lnSpc>
                          <a:spcPct val="140000"/>
                        </a:lnSpc>
                        <a:buNone/>
                      </a:pPr>
                      <a:r>
                        <a:rPr lang="en-US" sz="1800" b="0">
                          <a:solidFill>
                            <a:schemeClr val="tx1"/>
                          </a:solidFill>
                          <a:uFillTx/>
                          <a:latin typeface="Times New Roman" panose="0202060305040502030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1、主要装饰材料的合格证、检测报告及复试报告。</a:t>
                      </a:r>
                      <a:endParaRPr lang="en-US" altLang="en-US" sz="1800" b="0">
                        <a:solidFill>
                          <a:schemeClr val="tx1"/>
                        </a:solidFill>
                        <a:uFillTx/>
                        <a:latin typeface="Times New Roman" panose="02020603050405020304" charset="0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lnSpc>
                          <a:spcPct val="140000"/>
                        </a:lnSpc>
                        <a:buNone/>
                      </a:pPr>
                      <a:r>
                        <a:rPr lang="en-US" sz="1800" b="0">
                          <a:solidFill>
                            <a:schemeClr val="tx1"/>
                          </a:solidFill>
                          <a:uFillTx/>
                          <a:latin typeface="Times New Roman" panose="0202060305040502030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</a:t>
                      </a:r>
                      <a:endParaRPr lang="en-US" altLang="en-US" sz="1800" b="0">
                        <a:solidFill>
                          <a:schemeClr val="tx1"/>
                        </a:solidFill>
                        <a:uFillTx/>
                        <a:latin typeface="Times New Roman" panose="02020603050405020304" charset="0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0500">
                <a:tc>
                  <a:txBody>
                    <a:bodyPr/>
                    <a:p>
                      <a:pPr indent="0" algn="ctr">
                        <a:lnSpc>
                          <a:spcPct val="140000"/>
                        </a:lnSpc>
                        <a:buNone/>
                      </a:pPr>
                      <a:r>
                        <a:rPr lang="en-US" sz="1800" b="0">
                          <a:solidFill>
                            <a:schemeClr val="tx1"/>
                          </a:solidFill>
                          <a:uFillTx/>
                          <a:latin typeface="Times New Roman" panose="0202060305040502030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施工文件</a:t>
                      </a:r>
                      <a:endParaRPr lang="en-US" altLang="en-US" sz="1800" b="0">
                        <a:solidFill>
                          <a:schemeClr val="tx1"/>
                        </a:solidFill>
                        <a:uFillTx/>
                        <a:latin typeface="Times New Roman" panose="02020603050405020304" charset="0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lnSpc>
                          <a:spcPct val="140000"/>
                        </a:lnSpc>
                        <a:buNone/>
                      </a:pPr>
                      <a:r>
                        <a:rPr lang="en-US" sz="1800" b="0">
                          <a:solidFill>
                            <a:schemeClr val="tx1"/>
                          </a:solidFill>
                          <a:uFillTx/>
                          <a:latin typeface="Times New Roman" panose="0202060305040502030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施工组织设计、技术交底、施工日志</a:t>
                      </a:r>
                      <a:endParaRPr lang="en-US" altLang="en-US" sz="1800" b="0">
                        <a:solidFill>
                          <a:schemeClr val="tx1"/>
                        </a:solidFill>
                        <a:uFillTx/>
                        <a:latin typeface="Times New Roman" panose="02020603050405020304" charset="0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lnSpc>
                          <a:spcPct val="140000"/>
                        </a:lnSpc>
                        <a:buNone/>
                      </a:pPr>
                      <a:endParaRPr lang="en-US" altLang="en-US" sz="1800" b="0">
                        <a:solidFill>
                          <a:schemeClr val="tx1"/>
                        </a:solidFill>
                        <a:uFillTx/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" name="组合 23"/>
          <p:cNvGrpSpPr/>
          <p:nvPr/>
        </p:nvGrpSpPr>
        <p:grpSpPr>
          <a:xfrm>
            <a:off x="395649" y="210914"/>
            <a:ext cx="7576672" cy="731950"/>
            <a:chOff x="436" y="180"/>
            <a:chExt cx="8809" cy="851"/>
          </a:xfrm>
        </p:grpSpPr>
        <p:pic>
          <p:nvPicPr>
            <p:cNvPr id="3" name="图片 2" descr="图片1"/>
            <p:cNvPicPr>
              <a:picLocks noChangeAspect="1"/>
            </p:cNvPicPr>
            <p:nvPr/>
          </p:nvPicPr>
          <p:blipFill>
            <a:blip r:embed="rId1"/>
            <a:stretch>
              <a:fillRect/>
            </a:stretch>
          </p:blipFill>
          <p:spPr>
            <a:xfrm>
              <a:off x="436" y="180"/>
              <a:ext cx="843" cy="851"/>
            </a:xfrm>
            <a:prstGeom prst="rect">
              <a:avLst/>
            </a:prstGeom>
          </p:spPr>
        </p:pic>
        <p:sp>
          <p:nvSpPr>
            <p:cNvPr id="4" name="文本框 3"/>
            <p:cNvSpPr txBox="1"/>
            <p:nvPr/>
          </p:nvSpPr>
          <p:spPr>
            <a:xfrm>
              <a:off x="1279" y="316"/>
              <a:ext cx="7966" cy="49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r>
                <a:rPr lang="zh-CN" altLang="en-US" sz="2165">
                  <a:solidFill>
                    <a:schemeClr val="accent1"/>
                  </a:solidFill>
                </a:rPr>
                <a:t>四川建力源工程技术咨询有限公司</a:t>
              </a:r>
              <a:endParaRPr lang="zh-CN" altLang="en-US" sz="2165">
                <a:solidFill>
                  <a:schemeClr val="accent1"/>
                </a:solidFill>
              </a:endParaRPr>
            </a:p>
          </p:txBody>
        </p:sp>
      </p:grpSp>
      <p:sp>
        <p:nvSpPr>
          <p:cNvPr id="5" name="文本框 4"/>
          <p:cNvSpPr txBox="1"/>
          <p:nvPr/>
        </p:nvSpPr>
        <p:spPr>
          <a:xfrm>
            <a:off x="1099820" y="974090"/>
            <a:ext cx="3499485" cy="42481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165" dirty="0">
                <a:solidFill>
                  <a:srgbClr val="113A59"/>
                </a:solidFill>
                <a:latin typeface="Times New Roman" panose="02020603050405020304" charset="0"/>
                <a:ea typeface="黑体" panose="02010609060101010101" charset="-122"/>
                <a:cs typeface="Times New Roman" panose="02020603050405020304" charset="0"/>
              </a:rPr>
              <a:t>0</a:t>
            </a:r>
            <a:r>
              <a:rPr lang="en-US" altLang="zh-CN" sz="2165" dirty="0">
                <a:solidFill>
                  <a:srgbClr val="113A59"/>
                </a:solidFill>
                <a:latin typeface="Times New Roman" panose="02020603050405020304" charset="0"/>
                <a:ea typeface="黑体" panose="02010609060101010101" charset="-122"/>
                <a:cs typeface="Times New Roman" panose="02020603050405020304" charset="0"/>
              </a:rPr>
              <a:t>4</a:t>
            </a:r>
            <a:r>
              <a:rPr lang="zh-CN" altLang="en-US" sz="2165" dirty="0">
                <a:solidFill>
                  <a:srgbClr val="113A59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  复查内容</a:t>
            </a:r>
            <a:endParaRPr lang="zh-CN" altLang="en-US" sz="2165" dirty="0">
              <a:solidFill>
                <a:srgbClr val="113A59"/>
              </a:solidFill>
              <a:latin typeface="黑体" panose="02010609060101010101" charset="-122"/>
              <a:ea typeface="黑体" panose="02010609060101010101" charset="-122"/>
              <a:cs typeface="黑体" panose="02010609060101010101" charset="-122"/>
            </a:endParaRPr>
          </a:p>
        </p:txBody>
      </p:sp>
      <p:sp>
        <p:nvSpPr>
          <p:cNvPr id="100" name="文本框 99"/>
          <p:cNvSpPr txBox="1"/>
          <p:nvPr/>
        </p:nvSpPr>
        <p:spPr>
          <a:xfrm>
            <a:off x="1739265" y="1612265"/>
            <a:ext cx="9301480" cy="39878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marL="342900" indent="-342900" fontAlgn="auto">
              <a:lnSpc>
                <a:spcPct val="100000"/>
              </a:lnSpc>
              <a:buClrTx/>
              <a:buSzTx/>
              <a:buFont typeface="Wingdings" panose="05000000000000000000" charset="0"/>
              <a:buChar char="Ø"/>
            </a:pPr>
            <a:r>
              <a:rPr lang="en-US" sz="2000" b="0" dirty="0">
                <a:solidFill>
                  <a:srgbClr val="113A59"/>
                </a:solidFill>
                <a:latin typeface="Times New Roman" panose="02020603050405020304" charset="0"/>
                <a:ea typeface="宋体" panose="02010600030101010101" pitchFamily="2" charset="-122"/>
                <a:cs typeface="宋体" panose="02010600030101010101" pitchFamily="2" charset="-122"/>
              </a:rPr>
              <a:t>资料（需要提供原件）</a:t>
            </a:r>
            <a:r>
              <a:rPr lang="zh-CN" altLang="en-US" sz="2000" b="0" dirty="0">
                <a:solidFill>
                  <a:srgbClr val="113A59"/>
                </a:solidFill>
                <a:latin typeface="Times New Roman" panose="02020603050405020304" charset="0"/>
                <a:ea typeface="宋体" panose="02010600030101010101" pitchFamily="2" charset="-122"/>
                <a:cs typeface="宋体" panose="02010600030101010101" pitchFamily="2" charset="-122"/>
              </a:rPr>
              <a:t>，反映整个工程质量的完整记录，标准分20分</a:t>
            </a:r>
            <a:endParaRPr lang="zh-CN" altLang="en-US" sz="2000" b="0" dirty="0">
              <a:solidFill>
                <a:srgbClr val="113A59"/>
              </a:solidFill>
              <a:latin typeface="Times New Roman" panose="02020603050405020304" charset="0"/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  <p:graphicFrame>
        <p:nvGraphicFramePr>
          <p:cNvPr id="8" name="表格 7"/>
          <p:cNvGraphicFramePr/>
          <p:nvPr>
            <p:custDataLst>
              <p:tags r:id="rId2"/>
            </p:custDataLst>
          </p:nvPr>
        </p:nvGraphicFramePr>
        <p:xfrm>
          <a:off x="2111375" y="2203450"/>
          <a:ext cx="7582535" cy="42519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96645"/>
                <a:gridCol w="5536565"/>
                <a:gridCol w="949325"/>
              </a:tblGrid>
              <a:tr h="501015">
                <a:tc gridSpan="2">
                  <a:txBody>
                    <a:bodyPr/>
                    <a:p>
                      <a:pPr indent="0" algn="ctr">
                        <a:lnSpc>
                          <a:spcPct val="140000"/>
                        </a:lnSpc>
                        <a:buNone/>
                      </a:pPr>
                      <a:r>
                        <a:rPr lang="en-US" sz="1800" b="1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复 查 内 容</a:t>
                      </a:r>
                      <a:endParaRPr lang="en-US" altLang="en-US" sz="1800" b="1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4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zh-CN" altLang="en-US" sz="1800" b="1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扣分值</a:t>
                      </a:r>
                      <a:endParaRPr lang="zh-CN" altLang="en-US" sz="1800" b="1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22095">
                <a:tc>
                  <a:txBody>
                    <a:bodyPr/>
                    <a:p>
                      <a:pPr indent="0" algn="ctr">
                        <a:lnSpc>
                          <a:spcPct val="140000"/>
                        </a:lnSpc>
                        <a:buNone/>
                      </a:pPr>
                      <a:r>
                        <a:rPr lang="en-US" sz="14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隐检记录</a:t>
                      </a:r>
                      <a:endParaRPr lang="en-US" altLang="en-US" sz="14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lnSpc>
                          <a:spcPct val="140000"/>
                        </a:lnSpc>
                        <a:buNone/>
                      </a:pPr>
                      <a:r>
                        <a:rPr lang="en-US" sz="1400" b="0">
                          <a:solidFill>
                            <a:schemeClr val="tx1"/>
                          </a:solidFill>
                          <a:uFillTx/>
                          <a:latin typeface="Times New Roman" panose="0202060305040502030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1、地面、吊顶、轻质隔墙、饰面板、细部、墙面或地面的变形缝以及装饰工程中承重结构隐检不全。</a:t>
                      </a:r>
                      <a:endParaRPr lang="en-US" sz="1400" b="0">
                        <a:solidFill>
                          <a:schemeClr val="tx1"/>
                        </a:solidFill>
                        <a:uFillTx/>
                        <a:latin typeface="Times New Roman" panose="02020603050405020304" charset="0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  <a:p>
                      <a:pPr indent="0">
                        <a:lnSpc>
                          <a:spcPct val="140000"/>
                        </a:lnSpc>
                        <a:buNone/>
                      </a:pPr>
                      <a:r>
                        <a:rPr lang="en-US" sz="1400" b="0">
                          <a:solidFill>
                            <a:schemeClr val="tx1"/>
                          </a:solidFill>
                          <a:uFillTx/>
                          <a:latin typeface="Times New Roman" panose="0202060305040502030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2</a:t>
                      </a:r>
                      <a:r>
                        <a:rPr lang="zh-CN" altLang="en-US" sz="1400" b="0">
                          <a:solidFill>
                            <a:schemeClr val="tx1"/>
                          </a:solidFill>
                          <a:uFillTx/>
                          <a:latin typeface="Times New Roman" panose="0202060305040502030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、</a:t>
                      </a:r>
                      <a:r>
                        <a:rPr lang="en-US" sz="1400" b="0">
                          <a:solidFill>
                            <a:schemeClr val="tx1"/>
                          </a:solidFill>
                          <a:uFillTx/>
                          <a:latin typeface="Times New Roman" panose="0202060305040502030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防水、水电、设备等隐检不全。</a:t>
                      </a:r>
                      <a:endParaRPr lang="en-US" sz="1400" b="0">
                        <a:solidFill>
                          <a:schemeClr val="tx1"/>
                        </a:solidFill>
                        <a:uFillTx/>
                        <a:latin typeface="Times New Roman" panose="02020603050405020304" charset="0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  <a:p>
                      <a:pPr indent="0">
                        <a:lnSpc>
                          <a:spcPct val="140000"/>
                        </a:lnSpc>
                        <a:buNone/>
                      </a:pPr>
                      <a:r>
                        <a:rPr lang="en-US" sz="1400" b="0">
                          <a:solidFill>
                            <a:schemeClr val="tx1"/>
                          </a:solidFill>
                          <a:uFillTx/>
                          <a:latin typeface="Times New Roman" panose="0202060305040502030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3、隐蔽资料含工程施工过程照片，尤其是涉及安全方面的要有影像资料。</a:t>
                      </a:r>
                      <a:endParaRPr lang="en-US" altLang="en-US" sz="1400" b="0">
                        <a:solidFill>
                          <a:schemeClr val="tx1"/>
                        </a:solidFill>
                        <a:uFillTx/>
                        <a:latin typeface="Times New Roman" panose="02020603050405020304" charset="0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lnSpc>
                          <a:spcPct val="140000"/>
                        </a:lnSpc>
                        <a:buNone/>
                      </a:pPr>
                      <a:r>
                        <a:rPr lang="en-US" sz="16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</a:t>
                      </a:r>
                      <a:endParaRPr lang="en-US" altLang="en-US" sz="16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9085">
                <a:tc>
                  <a:txBody>
                    <a:bodyPr/>
                    <a:p>
                      <a:pPr indent="0" algn="ctr">
                        <a:lnSpc>
                          <a:spcPct val="140000"/>
                        </a:lnSpc>
                        <a:buNone/>
                      </a:pPr>
                      <a:r>
                        <a:rPr lang="en-US" sz="14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质量验收</a:t>
                      </a:r>
                      <a:endParaRPr lang="en-US" altLang="en-US" sz="14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lnSpc>
                          <a:spcPct val="140000"/>
                        </a:lnSpc>
                        <a:buNone/>
                      </a:pPr>
                      <a:r>
                        <a:rPr lang="en-US" sz="1400" b="0">
                          <a:solidFill>
                            <a:schemeClr val="tx1"/>
                          </a:solidFill>
                          <a:uFillTx/>
                          <a:latin typeface="Times New Roman" panose="0202060305040502030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分部、子分部、分项质量验收记录不全。</a:t>
                      </a:r>
                      <a:endParaRPr lang="en-US" altLang="en-US" sz="1400" b="0">
                        <a:solidFill>
                          <a:schemeClr val="tx1"/>
                        </a:solidFill>
                        <a:uFillTx/>
                        <a:latin typeface="Times New Roman" panose="02020603050405020304" charset="0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lnSpc>
                          <a:spcPct val="140000"/>
                        </a:lnSpc>
                        <a:buNone/>
                      </a:pPr>
                      <a:r>
                        <a:rPr lang="en-US" sz="16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</a:t>
                      </a:r>
                      <a:endParaRPr lang="en-US" altLang="en-US" sz="16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2115">
                <a:tc>
                  <a:txBody>
                    <a:bodyPr/>
                    <a:p>
                      <a:pPr indent="0" algn="ctr">
                        <a:lnSpc>
                          <a:spcPct val="140000"/>
                        </a:lnSpc>
                        <a:buNone/>
                      </a:pPr>
                      <a:r>
                        <a:rPr lang="en-US" sz="14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竣 工 图</a:t>
                      </a:r>
                      <a:endParaRPr lang="en-US" altLang="en-US" sz="14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lnSpc>
                          <a:spcPct val="140000"/>
                        </a:lnSpc>
                        <a:buNone/>
                      </a:pPr>
                      <a:r>
                        <a:rPr lang="en-US" sz="1400" b="0">
                          <a:solidFill>
                            <a:schemeClr val="tx1"/>
                          </a:solidFill>
                          <a:uFillTx/>
                          <a:latin typeface="Times New Roman" panose="0202060305040502030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1、竣工图未装订成册，未加盖竣工图章。</a:t>
                      </a:r>
                      <a:endParaRPr lang="en-US" sz="1400" b="0">
                        <a:solidFill>
                          <a:schemeClr val="tx1"/>
                        </a:solidFill>
                        <a:uFillTx/>
                        <a:latin typeface="Times New Roman" panose="02020603050405020304" charset="0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  <a:p>
                      <a:pPr indent="0">
                        <a:lnSpc>
                          <a:spcPct val="140000"/>
                        </a:lnSpc>
                        <a:buNone/>
                      </a:pPr>
                      <a:r>
                        <a:rPr lang="en-US" sz="1400" b="0">
                          <a:solidFill>
                            <a:schemeClr val="tx1"/>
                          </a:solidFill>
                          <a:uFillTx/>
                          <a:latin typeface="Times New Roman" panose="0202060305040502030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2、主要部位的竣工图与实际不符。</a:t>
                      </a:r>
                      <a:endParaRPr lang="en-US" altLang="en-US" sz="1400" b="0">
                        <a:solidFill>
                          <a:schemeClr val="tx1"/>
                        </a:solidFill>
                        <a:uFillTx/>
                        <a:latin typeface="Times New Roman" panose="02020603050405020304" charset="0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lnSpc>
                          <a:spcPct val="140000"/>
                        </a:lnSpc>
                        <a:buNone/>
                      </a:pPr>
                      <a:r>
                        <a:rPr lang="en-US" sz="16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</a:t>
                      </a:r>
                      <a:endParaRPr lang="en-US" altLang="en-US" sz="16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14680">
                <a:tc>
                  <a:txBody>
                    <a:bodyPr/>
                    <a:p>
                      <a:pPr indent="0" algn="ctr">
                        <a:lnSpc>
                          <a:spcPct val="140000"/>
                        </a:lnSpc>
                        <a:buNone/>
                      </a:pPr>
                      <a:r>
                        <a:rPr lang="en-US" sz="14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节能设计</a:t>
                      </a:r>
                      <a:endParaRPr lang="en-US" altLang="en-US" sz="14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lnSpc>
                          <a:spcPct val="140000"/>
                        </a:lnSpc>
                        <a:buNone/>
                      </a:pPr>
                      <a:r>
                        <a:rPr lang="en-US" sz="1400" b="0">
                          <a:solidFill>
                            <a:schemeClr val="tx1"/>
                          </a:solidFill>
                          <a:uFillTx/>
                          <a:latin typeface="Times New Roman" panose="0202060305040502030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未体现节能的设计理念，如绿色照明技术应用（节能灯）等节能，节水节材，节地设计，充分利用自然资源的设计。</a:t>
                      </a:r>
                      <a:endParaRPr lang="en-US" altLang="en-US" sz="1400" b="0">
                        <a:solidFill>
                          <a:schemeClr val="tx1"/>
                        </a:solidFill>
                        <a:uFillTx/>
                        <a:latin typeface="Times New Roman" panose="02020603050405020304" charset="0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lnSpc>
                          <a:spcPct val="140000"/>
                        </a:lnSpc>
                        <a:buNone/>
                      </a:pPr>
                      <a:r>
                        <a:rPr lang="en-US" sz="16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</a:t>
                      </a:r>
                      <a:endParaRPr lang="en-US" altLang="en-US" sz="16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0510">
                <a:tc>
                  <a:txBody>
                    <a:bodyPr/>
                    <a:p>
                      <a:pPr indent="0" algn="ctr">
                        <a:lnSpc>
                          <a:spcPct val="140000"/>
                        </a:lnSpc>
                        <a:buNone/>
                      </a:pPr>
                      <a:r>
                        <a:rPr lang="en-US" sz="14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其    它</a:t>
                      </a:r>
                      <a:endParaRPr lang="en-US" altLang="en-US" sz="14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lnSpc>
                          <a:spcPct val="140000"/>
                        </a:lnSpc>
                        <a:buNone/>
                      </a:pPr>
                      <a:r>
                        <a:rPr lang="en-US" sz="1400" b="0">
                          <a:solidFill>
                            <a:schemeClr val="tx1"/>
                          </a:solidFill>
                          <a:uFillTx/>
                          <a:latin typeface="Times New Roman" panose="0202060305040502030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资料的规范化、准确性、及时性方面存在缺陷。</a:t>
                      </a:r>
                      <a:endParaRPr lang="en-US" altLang="en-US" sz="1400" b="0">
                        <a:solidFill>
                          <a:schemeClr val="tx1"/>
                        </a:solidFill>
                        <a:uFillTx/>
                        <a:latin typeface="Times New Roman" panose="02020603050405020304" charset="0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lnSpc>
                          <a:spcPct val="140000"/>
                        </a:lnSpc>
                        <a:buNone/>
                      </a:pPr>
                      <a:endParaRPr lang="en-US" altLang="en-US" sz="16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" name="组合 23"/>
          <p:cNvGrpSpPr/>
          <p:nvPr/>
        </p:nvGrpSpPr>
        <p:grpSpPr>
          <a:xfrm>
            <a:off x="395649" y="210914"/>
            <a:ext cx="7576672" cy="731950"/>
            <a:chOff x="436" y="180"/>
            <a:chExt cx="8809" cy="851"/>
          </a:xfrm>
        </p:grpSpPr>
        <p:pic>
          <p:nvPicPr>
            <p:cNvPr id="3" name="图片 2" descr="图片1"/>
            <p:cNvPicPr>
              <a:picLocks noChangeAspect="1"/>
            </p:cNvPicPr>
            <p:nvPr/>
          </p:nvPicPr>
          <p:blipFill>
            <a:blip r:embed="rId1"/>
            <a:stretch>
              <a:fillRect/>
            </a:stretch>
          </p:blipFill>
          <p:spPr>
            <a:xfrm>
              <a:off x="436" y="180"/>
              <a:ext cx="843" cy="851"/>
            </a:xfrm>
            <a:prstGeom prst="rect">
              <a:avLst/>
            </a:prstGeom>
          </p:spPr>
        </p:pic>
        <p:sp>
          <p:nvSpPr>
            <p:cNvPr id="4" name="文本框 3"/>
            <p:cNvSpPr txBox="1"/>
            <p:nvPr/>
          </p:nvSpPr>
          <p:spPr>
            <a:xfrm>
              <a:off x="1279" y="316"/>
              <a:ext cx="7966" cy="49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r>
                <a:rPr lang="zh-CN" altLang="en-US" sz="2165">
                  <a:solidFill>
                    <a:schemeClr val="accent1"/>
                  </a:solidFill>
                </a:rPr>
                <a:t>四川建力源工程技术咨询有限公司</a:t>
              </a:r>
              <a:endParaRPr lang="zh-CN" altLang="en-US" sz="2165">
                <a:solidFill>
                  <a:schemeClr val="accent1"/>
                </a:solidFill>
              </a:endParaRPr>
            </a:p>
          </p:txBody>
        </p:sp>
      </p:grpSp>
      <p:sp>
        <p:nvSpPr>
          <p:cNvPr id="5" name="文本框 4"/>
          <p:cNvSpPr txBox="1"/>
          <p:nvPr/>
        </p:nvSpPr>
        <p:spPr>
          <a:xfrm>
            <a:off x="1099820" y="974090"/>
            <a:ext cx="3499485" cy="42481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165" dirty="0">
                <a:solidFill>
                  <a:srgbClr val="113A59"/>
                </a:solidFill>
                <a:latin typeface="Times New Roman" panose="02020603050405020304" charset="0"/>
                <a:ea typeface="黑体" panose="02010609060101010101" charset="-122"/>
                <a:cs typeface="Times New Roman" panose="02020603050405020304" charset="0"/>
              </a:rPr>
              <a:t>0</a:t>
            </a:r>
            <a:r>
              <a:rPr lang="en-US" altLang="zh-CN" sz="2165" dirty="0">
                <a:solidFill>
                  <a:srgbClr val="113A59"/>
                </a:solidFill>
                <a:latin typeface="Times New Roman" panose="02020603050405020304" charset="0"/>
                <a:ea typeface="黑体" panose="02010609060101010101" charset="-122"/>
                <a:cs typeface="Times New Roman" panose="02020603050405020304" charset="0"/>
              </a:rPr>
              <a:t>4</a:t>
            </a:r>
            <a:r>
              <a:rPr lang="zh-CN" altLang="en-US" sz="2165" dirty="0">
                <a:solidFill>
                  <a:srgbClr val="113A59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  复查内容</a:t>
            </a:r>
            <a:endParaRPr lang="zh-CN" altLang="en-US" sz="2165" dirty="0">
              <a:solidFill>
                <a:srgbClr val="113A59"/>
              </a:solidFill>
              <a:latin typeface="黑体" panose="02010609060101010101" charset="-122"/>
              <a:ea typeface="黑体" panose="02010609060101010101" charset="-122"/>
              <a:cs typeface="黑体" panose="02010609060101010101" charset="-122"/>
            </a:endParaRPr>
          </a:p>
        </p:txBody>
      </p:sp>
      <p:sp>
        <p:nvSpPr>
          <p:cNvPr id="100" name="文本框 99"/>
          <p:cNvSpPr txBox="1"/>
          <p:nvPr/>
        </p:nvSpPr>
        <p:spPr>
          <a:xfrm>
            <a:off x="1719580" y="1463675"/>
            <a:ext cx="9301480" cy="46037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marL="342900" indent="-342900" fontAlgn="auto">
              <a:lnSpc>
                <a:spcPct val="120000"/>
              </a:lnSpc>
              <a:buClrTx/>
              <a:buSzTx/>
              <a:buFont typeface="Wingdings" panose="05000000000000000000" charset="0"/>
              <a:buChar char="Ø"/>
            </a:pPr>
            <a:r>
              <a:rPr sz="2000" b="0" dirty="0">
                <a:solidFill>
                  <a:srgbClr val="113A59"/>
                </a:solidFill>
                <a:latin typeface="Times New Roman" panose="02020603050405020304" charset="0"/>
                <a:ea typeface="宋体" panose="02010600030101010101" pitchFamily="2" charset="-122"/>
                <a:cs typeface="宋体" panose="02010600030101010101" pitchFamily="2" charset="-122"/>
              </a:rPr>
              <a:t>吊顶工程（含灯具、风口、喷淋、检修口安装等）</a:t>
            </a:r>
            <a:r>
              <a:rPr lang="zh-CN" sz="2000" b="0" dirty="0">
                <a:solidFill>
                  <a:srgbClr val="113A59"/>
                </a:solidFill>
                <a:latin typeface="Times New Roman" panose="02020603050405020304" charset="0"/>
                <a:ea typeface="宋体" panose="02010600030101010101" pitchFamily="2" charset="-122"/>
                <a:cs typeface="宋体" panose="02010600030101010101" pitchFamily="2" charset="-122"/>
              </a:rPr>
              <a:t>，</a:t>
            </a:r>
            <a:r>
              <a:rPr sz="2000" b="0" dirty="0">
                <a:solidFill>
                  <a:srgbClr val="113A59"/>
                </a:solidFill>
                <a:latin typeface="Times New Roman" panose="02020603050405020304" charset="0"/>
                <a:ea typeface="宋体" panose="02010600030101010101" pitchFamily="2" charset="-122"/>
                <a:cs typeface="宋体" panose="02010600030101010101" pitchFamily="2" charset="-122"/>
              </a:rPr>
              <a:t>标准分20分 </a:t>
            </a:r>
            <a:endParaRPr lang="zh-CN" altLang="en-US" sz="2000" b="0" dirty="0">
              <a:solidFill>
                <a:srgbClr val="113A59"/>
              </a:solidFill>
              <a:latin typeface="Times New Roman" panose="02020603050405020304" charset="0"/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  <p:graphicFrame>
        <p:nvGraphicFramePr>
          <p:cNvPr id="10" name="表格 9"/>
          <p:cNvGraphicFramePr/>
          <p:nvPr>
            <p:custDataLst>
              <p:tags r:id="rId2"/>
            </p:custDataLst>
          </p:nvPr>
        </p:nvGraphicFramePr>
        <p:xfrm>
          <a:off x="2271395" y="2060575"/>
          <a:ext cx="7588885" cy="45192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06475"/>
                <a:gridCol w="5621655"/>
                <a:gridCol w="960755"/>
              </a:tblGrid>
              <a:tr h="239395">
                <a:tc gridSpan="2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0">
                          <a:latin typeface="黑体" panose="02010609060101010101" charset="-122"/>
                          <a:ea typeface="黑体" panose="02010609060101010101" charset="-122"/>
                          <a:cs typeface="黑体" panose="02010609060101010101" charset="-122"/>
                        </a:rPr>
                        <a:t>复 查 内 容</a:t>
                      </a:r>
                      <a:endParaRPr lang="en-US" altLang="en-US" sz="1600" b="0">
                        <a:latin typeface="黑体" panose="02010609060101010101" charset="-122"/>
                        <a:ea typeface="黑体" panose="02010609060101010101" charset="-122"/>
                        <a:cs typeface="黑体" panose="02010609060101010101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0">
                          <a:latin typeface="黑体" panose="02010609060101010101" charset="-122"/>
                          <a:ea typeface="黑体" panose="02010609060101010101" charset="-122"/>
                          <a:cs typeface="黑体" panose="02010609060101010101" charset="-122"/>
                        </a:rPr>
                        <a:t>扣分值</a:t>
                      </a:r>
                      <a:endParaRPr lang="en-US" altLang="en-US" sz="1600" b="0">
                        <a:latin typeface="黑体" panose="02010609060101010101" charset="-122"/>
                        <a:ea typeface="黑体" panose="02010609060101010101" charset="-122"/>
                        <a:cs typeface="黑体" panose="02010609060101010101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87425">
                <a:tc>
                  <a:txBody>
                    <a:bodyPr/>
                    <a:p>
                      <a:pPr indent="0" algn="ctr">
                        <a:lnSpc>
                          <a:spcPct val="120000"/>
                        </a:lnSpc>
                        <a:buNone/>
                      </a:pPr>
                      <a:r>
                        <a:rPr lang="en-US" sz="1600" b="0">
                          <a:solidFill>
                            <a:schemeClr val="tx1"/>
                          </a:solidFill>
                          <a:uFillTx/>
                          <a:latin typeface="Times New Roman" panose="0202060305040502030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一般观感</a:t>
                      </a:r>
                      <a:endParaRPr lang="en-US" altLang="en-US" sz="1600" b="0">
                        <a:solidFill>
                          <a:schemeClr val="tx1"/>
                        </a:solidFill>
                        <a:uFillTx/>
                        <a:latin typeface="Times New Roman" panose="02020603050405020304" charset="0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lnSpc>
                          <a:spcPct val="120000"/>
                        </a:lnSpc>
                        <a:buNone/>
                      </a:pPr>
                      <a:r>
                        <a:rPr lang="en-US" sz="1400" b="0">
                          <a:solidFill>
                            <a:schemeClr val="tx1"/>
                          </a:solidFill>
                          <a:uFillTx/>
                          <a:latin typeface="Times New Roman" panose="0202060305040502030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1、天花各种终端设备口未做整体规划，位置零乱影响美观，与面板交接不严；检修口未做收边处理或收口粗笨不协调。</a:t>
                      </a:r>
                      <a:endParaRPr lang="en-US" sz="1400" b="0">
                        <a:solidFill>
                          <a:schemeClr val="tx1"/>
                        </a:solidFill>
                        <a:uFillTx/>
                        <a:latin typeface="Times New Roman" panose="02020603050405020304" charset="0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  <a:p>
                      <a:pPr indent="0">
                        <a:lnSpc>
                          <a:spcPct val="120000"/>
                        </a:lnSpc>
                        <a:buNone/>
                      </a:pPr>
                      <a:r>
                        <a:rPr lang="en-US" sz="1400" b="0">
                          <a:solidFill>
                            <a:schemeClr val="tx1"/>
                          </a:solidFill>
                          <a:uFillTx/>
                          <a:latin typeface="Times New Roman" panose="0202060305040502030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2、是否采用成品构件的检修口、检修孔？效果如何？</a:t>
                      </a:r>
                      <a:endParaRPr lang="en-US" sz="1400" b="0">
                        <a:solidFill>
                          <a:schemeClr val="tx1"/>
                        </a:solidFill>
                        <a:uFillTx/>
                        <a:latin typeface="Times New Roman" panose="02020603050405020304" charset="0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  <a:p>
                      <a:pPr indent="0">
                        <a:lnSpc>
                          <a:spcPct val="120000"/>
                        </a:lnSpc>
                        <a:buNone/>
                      </a:pPr>
                      <a:r>
                        <a:rPr lang="en-US" sz="1400" b="0">
                          <a:solidFill>
                            <a:schemeClr val="tx1"/>
                          </a:solidFill>
                          <a:uFillTx/>
                          <a:latin typeface="Times New Roman" panose="0202060305040502030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3、阴阳角不方正，收口收边不严密、不顺直，变形明显。</a:t>
                      </a:r>
                      <a:endParaRPr lang="en-US" altLang="en-US" sz="1400" b="0">
                        <a:solidFill>
                          <a:schemeClr val="tx1"/>
                        </a:solidFill>
                        <a:uFillTx/>
                        <a:latin typeface="Times New Roman" panose="02020603050405020304" charset="0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lnSpc>
                          <a:spcPct val="120000"/>
                        </a:lnSpc>
                        <a:buNone/>
                      </a:pPr>
                      <a:r>
                        <a:rPr lang="en-US" sz="16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</a:t>
                      </a:r>
                      <a:endParaRPr lang="en-US" altLang="en-US" sz="16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2725">
                <a:tc rowSpan="2">
                  <a:txBody>
                    <a:bodyPr/>
                    <a:p>
                      <a:pPr indent="0" algn="ctr">
                        <a:lnSpc>
                          <a:spcPct val="120000"/>
                        </a:lnSpc>
                        <a:buNone/>
                      </a:pPr>
                      <a:r>
                        <a:rPr lang="en-US" sz="1600" b="0">
                          <a:solidFill>
                            <a:schemeClr val="tx1"/>
                          </a:solidFill>
                          <a:uFillTx/>
                          <a:latin typeface="Times New Roman" panose="0202060305040502030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石膏板</a:t>
                      </a:r>
                      <a:endParaRPr lang="en-US" sz="1600" b="0">
                        <a:solidFill>
                          <a:schemeClr val="tx1"/>
                        </a:solidFill>
                        <a:uFillTx/>
                        <a:latin typeface="Times New Roman" panose="02020603050405020304" charset="0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  <a:p>
                      <a:pPr indent="0" algn="ctr">
                        <a:lnSpc>
                          <a:spcPct val="120000"/>
                        </a:lnSpc>
                        <a:buNone/>
                      </a:pPr>
                      <a:r>
                        <a:rPr lang="en-US" sz="1600" b="0">
                          <a:solidFill>
                            <a:schemeClr val="tx1"/>
                          </a:solidFill>
                          <a:uFillTx/>
                          <a:latin typeface="Times New Roman" panose="0202060305040502030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吊  顶</a:t>
                      </a:r>
                      <a:endParaRPr lang="en-US" altLang="en-US" sz="1600" b="0">
                        <a:solidFill>
                          <a:schemeClr val="tx1"/>
                        </a:solidFill>
                        <a:uFillTx/>
                        <a:latin typeface="Times New Roman" panose="02020603050405020304" charset="0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lnSpc>
                          <a:spcPct val="120000"/>
                        </a:lnSpc>
                        <a:buNone/>
                      </a:pPr>
                      <a:r>
                        <a:rPr lang="en-US" sz="1400" b="0">
                          <a:solidFill>
                            <a:schemeClr val="tx1"/>
                          </a:solidFill>
                          <a:uFillTx/>
                          <a:latin typeface="Times New Roman" panose="0202060305040502030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1、板面裂缝或修痕明显，表面不平整、曲面吊顶不顺畅。</a:t>
                      </a:r>
                      <a:endParaRPr lang="en-US" altLang="en-US" sz="1400" b="0">
                        <a:solidFill>
                          <a:schemeClr val="tx1"/>
                        </a:solidFill>
                        <a:uFillTx/>
                        <a:latin typeface="Times New Roman" panose="02020603050405020304" charset="0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9">
                  <a:txBody>
                    <a:bodyPr/>
                    <a:p>
                      <a:pPr indent="0" algn="ctr">
                        <a:lnSpc>
                          <a:spcPct val="120000"/>
                        </a:lnSpc>
                        <a:buNone/>
                      </a:pPr>
                      <a:r>
                        <a:rPr lang="en-US" sz="16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</a:t>
                      </a:r>
                      <a:endParaRPr lang="en-US" altLang="en-US" sz="16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8295"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indent="0">
                        <a:lnSpc>
                          <a:spcPct val="120000"/>
                        </a:lnSpc>
                        <a:buNone/>
                      </a:pPr>
                      <a:r>
                        <a:rPr lang="en-US" sz="1400" b="0">
                          <a:solidFill>
                            <a:schemeClr val="tx1"/>
                          </a:solidFill>
                          <a:uFillTx/>
                          <a:latin typeface="Times New Roman" panose="0202060305040502030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2、迭级造型吊顶不平直，侧板不通顺垂直，灯管外露。</a:t>
                      </a:r>
                      <a:endParaRPr lang="en-US" altLang="en-US" sz="1400" b="0">
                        <a:solidFill>
                          <a:schemeClr val="tx1"/>
                        </a:solidFill>
                        <a:uFillTx/>
                        <a:latin typeface="Times New Roman" panose="02020603050405020304" charset="0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</a:tr>
              <a:tr h="191770">
                <a:tc rowSpan="3">
                  <a:txBody>
                    <a:bodyPr/>
                    <a:p>
                      <a:pPr indent="0" algn="ctr">
                        <a:lnSpc>
                          <a:spcPct val="120000"/>
                        </a:lnSpc>
                        <a:buNone/>
                      </a:pPr>
                      <a:r>
                        <a:rPr lang="en-US" sz="1600" b="0">
                          <a:solidFill>
                            <a:schemeClr val="tx1"/>
                          </a:solidFill>
                          <a:uFillTx/>
                          <a:latin typeface="Times New Roman" panose="0202060305040502030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金属板</a:t>
                      </a:r>
                      <a:endParaRPr lang="en-US" sz="1600" b="0">
                        <a:solidFill>
                          <a:schemeClr val="tx1"/>
                        </a:solidFill>
                        <a:uFillTx/>
                        <a:latin typeface="Times New Roman" panose="02020603050405020304" charset="0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  <a:p>
                      <a:pPr indent="0" algn="ctr">
                        <a:lnSpc>
                          <a:spcPct val="120000"/>
                        </a:lnSpc>
                        <a:buNone/>
                      </a:pPr>
                      <a:r>
                        <a:rPr lang="en-US" sz="1600" b="0">
                          <a:solidFill>
                            <a:schemeClr val="tx1"/>
                          </a:solidFill>
                          <a:uFillTx/>
                          <a:latin typeface="Times New Roman" panose="0202060305040502030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吊  顶</a:t>
                      </a:r>
                      <a:endParaRPr lang="en-US" altLang="en-US" sz="1600" b="0">
                        <a:solidFill>
                          <a:schemeClr val="tx1"/>
                        </a:solidFill>
                        <a:uFillTx/>
                        <a:latin typeface="Times New Roman" panose="02020603050405020304" charset="0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lnSpc>
                          <a:spcPct val="120000"/>
                        </a:lnSpc>
                        <a:buNone/>
                      </a:pPr>
                      <a:r>
                        <a:rPr lang="en-US" sz="1400" b="0">
                          <a:solidFill>
                            <a:schemeClr val="tx1"/>
                          </a:solidFill>
                          <a:uFillTx/>
                          <a:latin typeface="Times New Roman" panose="0202060305040502030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1、板块排列不美观，板缝不顺直、宽窄不均。</a:t>
                      </a:r>
                      <a:endParaRPr lang="en-US" altLang="en-US" sz="1400" b="0">
                        <a:solidFill>
                          <a:schemeClr val="tx1"/>
                        </a:solidFill>
                        <a:uFillTx/>
                        <a:latin typeface="Times New Roman" panose="02020603050405020304" charset="0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</a:tr>
              <a:tr h="191770"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p>
                      <a:pPr indent="0">
                        <a:lnSpc>
                          <a:spcPct val="120000"/>
                        </a:lnSpc>
                        <a:buNone/>
                      </a:pPr>
                      <a:r>
                        <a:rPr lang="en-US" sz="1400" b="0">
                          <a:solidFill>
                            <a:schemeClr val="tx1"/>
                          </a:solidFill>
                          <a:uFillTx/>
                          <a:latin typeface="Times New Roman" panose="0202060305040502030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2、板面下挠变形明显，板面不洁净。</a:t>
                      </a:r>
                      <a:endParaRPr lang="en-US" altLang="en-US" sz="1400" b="0">
                        <a:solidFill>
                          <a:schemeClr val="tx1"/>
                        </a:solidFill>
                        <a:uFillTx/>
                        <a:latin typeface="Times New Roman" panose="02020603050405020304" charset="0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</a:tr>
              <a:tr h="213360"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indent="0">
                        <a:lnSpc>
                          <a:spcPct val="120000"/>
                        </a:lnSpc>
                        <a:buNone/>
                      </a:pPr>
                      <a:r>
                        <a:rPr lang="en-US" sz="1400" b="0">
                          <a:solidFill>
                            <a:schemeClr val="tx1"/>
                          </a:solidFill>
                          <a:uFillTx/>
                          <a:latin typeface="Times New Roman" panose="0202060305040502030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3、边龙骨变形，与板面接触不严密。</a:t>
                      </a:r>
                      <a:endParaRPr lang="en-US" altLang="en-US" sz="1400" b="0">
                        <a:solidFill>
                          <a:schemeClr val="tx1"/>
                        </a:solidFill>
                        <a:uFillTx/>
                        <a:latin typeface="Times New Roman" panose="02020603050405020304" charset="0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</a:tr>
              <a:tr h="199390">
                <a:tc rowSpan="2">
                  <a:txBody>
                    <a:bodyPr/>
                    <a:p>
                      <a:pPr indent="0" algn="ctr">
                        <a:lnSpc>
                          <a:spcPct val="120000"/>
                        </a:lnSpc>
                        <a:buNone/>
                      </a:pPr>
                      <a:r>
                        <a:rPr lang="en-US" sz="1600" b="0">
                          <a:solidFill>
                            <a:schemeClr val="tx1"/>
                          </a:solidFill>
                          <a:uFillTx/>
                          <a:latin typeface="Times New Roman" panose="0202060305040502030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纤维块材吊  顶</a:t>
                      </a:r>
                      <a:endParaRPr lang="en-US" altLang="en-US" sz="1600" b="0">
                        <a:solidFill>
                          <a:schemeClr val="tx1"/>
                        </a:solidFill>
                        <a:uFillTx/>
                        <a:latin typeface="Times New Roman" panose="02020603050405020304" charset="0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lnSpc>
                          <a:spcPct val="120000"/>
                        </a:lnSpc>
                        <a:buNone/>
                      </a:pPr>
                      <a:r>
                        <a:rPr lang="en-US" sz="1400" b="0">
                          <a:solidFill>
                            <a:schemeClr val="tx1"/>
                          </a:solidFill>
                          <a:uFillTx/>
                          <a:latin typeface="Times New Roman" panose="0202060305040502030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1、板面安装不严密、板缝不均匀，收口条翘曲不平。</a:t>
                      </a:r>
                      <a:endParaRPr lang="en-US" altLang="en-US" sz="1400" b="0">
                        <a:solidFill>
                          <a:schemeClr val="tx1"/>
                        </a:solidFill>
                        <a:uFillTx/>
                        <a:latin typeface="Times New Roman" panose="02020603050405020304" charset="0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</a:tr>
              <a:tr h="191770"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indent="0">
                        <a:lnSpc>
                          <a:spcPct val="120000"/>
                        </a:lnSpc>
                        <a:buNone/>
                      </a:pPr>
                      <a:r>
                        <a:rPr lang="en-US" sz="1400" b="0">
                          <a:solidFill>
                            <a:schemeClr val="tx1"/>
                          </a:solidFill>
                          <a:uFillTx/>
                          <a:latin typeface="Times New Roman" panose="0202060305040502030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2、明龙骨不顺直，接缝不严密，设备口不居板中。</a:t>
                      </a:r>
                      <a:endParaRPr lang="en-US" altLang="en-US" sz="1400" b="0">
                        <a:solidFill>
                          <a:schemeClr val="tx1"/>
                        </a:solidFill>
                        <a:uFillTx/>
                        <a:latin typeface="Times New Roman" panose="02020603050405020304" charset="0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</a:tr>
              <a:tr h="191770">
                <a:tc rowSpan="2">
                  <a:txBody>
                    <a:bodyPr/>
                    <a:p>
                      <a:pPr indent="0" algn="ctr">
                        <a:lnSpc>
                          <a:spcPct val="120000"/>
                        </a:lnSpc>
                        <a:buNone/>
                      </a:pPr>
                      <a:r>
                        <a:rPr lang="en-US" sz="1600" b="0">
                          <a:solidFill>
                            <a:schemeClr val="tx1"/>
                          </a:solidFill>
                          <a:uFillTx/>
                          <a:latin typeface="Times New Roman" panose="0202060305040502030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玻璃吊顶</a:t>
                      </a:r>
                      <a:endParaRPr lang="en-US" altLang="en-US" sz="1600" b="0">
                        <a:solidFill>
                          <a:schemeClr val="tx1"/>
                        </a:solidFill>
                        <a:uFillTx/>
                        <a:latin typeface="Times New Roman" panose="02020603050405020304" charset="0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lnSpc>
                          <a:spcPct val="120000"/>
                        </a:lnSpc>
                        <a:buNone/>
                      </a:pPr>
                      <a:r>
                        <a:rPr lang="en-US" sz="1400" b="0">
                          <a:solidFill>
                            <a:schemeClr val="tx1"/>
                          </a:solidFill>
                          <a:uFillTx/>
                          <a:latin typeface="Times New Roman" panose="0202060305040502030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1、局部天花未使用安全玻璃，联结是否可靠。</a:t>
                      </a:r>
                      <a:endParaRPr lang="en-US" altLang="en-US" sz="1400" b="0">
                        <a:solidFill>
                          <a:schemeClr val="tx1"/>
                        </a:solidFill>
                        <a:uFillTx/>
                        <a:latin typeface="Times New Roman" panose="02020603050405020304" charset="0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</a:tr>
              <a:tr h="213360"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indent="0">
                        <a:lnSpc>
                          <a:spcPct val="120000"/>
                        </a:lnSpc>
                        <a:buNone/>
                      </a:pPr>
                      <a:r>
                        <a:rPr lang="en-US" sz="1400" b="0">
                          <a:solidFill>
                            <a:schemeClr val="tx1"/>
                          </a:solidFill>
                          <a:uFillTx/>
                          <a:latin typeface="Times New Roman" panose="0202060305040502030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2、图案花饰不连续、吊顶表面不洁净，接缝不严密、不均匀。</a:t>
                      </a:r>
                      <a:endParaRPr lang="en-US" altLang="en-US" sz="1400" b="0">
                        <a:solidFill>
                          <a:schemeClr val="tx1"/>
                        </a:solidFill>
                        <a:uFillTx/>
                        <a:latin typeface="Times New Roman" panose="02020603050405020304" charset="0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</a:tr>
              <a:tr h="382905">
                <a:tc>
                  <a:txBody>
                    <a:bodyPr/>
                    <a:p>
                      <a:pPr indent="0">
                        <a:lnSpc>
                          <a:spcPct val="120000"/>
                        </a:lnSpc>
                        <a:buNone/>
                      </a:pPr>
                      <a:r>
                        <a:rPr lang="en-US" sz="1600" b="0">
                          <a:solidFill>
                            <a:schemeClr val="tx1"/>
                          </a:solidFill>
                          <a:uFillTx/>
                          <a:latin typeface="Times New Roman" panose="0202060305040502030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吊顶内部 </a:t>
                      </a:r>
                      <a:endParaRPr lang="en-US" altLang="en-US" sz="1600" b="0">
                        <a:solidFill>
                          <a:schemeClr val="tx1"/>
                        </a:solidFill>
                        <a:uFillTx/>
                        <a:latin typeface="Times New Roman" panose="02020603050405020304" charset="0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lnSpc>
                          <a:spcPct val="120000"/>
                        </a:lnSpc>
                        <a:buNone/>
                      </a:pPr>
                      <a:r>
                        <a:rPr lang="en-US" sz="1400" b="0">
                          <a:solidFill>
                            <a:schemeClr val="tx1"/>
                          </a:solidFill>
                          <a:uFillTx/>
                          <a:latin typeface="Times New Roman" panose="0202060305040502030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吊顶内防火涂料涂刷不匀，有裸线现象，使用PVC管；吊杆超长；龙骨设置间距不符合规范要求；电气设备和龙骨混用吊杆。</a:t>
                      </a:r>
                      <a:endParaRPr lang="en-US" altLang="en-US" sz="1400" b="0">
                        <a:solidFill>
                          <a:schemeClr val="tx1"/>
                        </a:solidFill>
                        <a:uFillTx/>
                        <a:latin typeface="Times New Roman" panose="02020603050405020304" charset="0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lnSpc>
                          <a:spcPct val="120000"/>
                        </a:lnSpc>
                        <a:buNone/>
                      </a:pPr>
                      <a:r>
                        <a:rPr lang="en-US" sz="16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</a:t>
                      </a:r>
                      <a:endParaRPr lang="en-US" altLang="en-US" sz="16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3840">
                <a:tc>
                  <a:txBody>
                    <a:bodyPr/>
                    <a:p>
                      <a:pPr indent="0" algn="ctr">
                        <a:lnSpc>
                          <a:spcPct val="120000"/>
                        </a:lnSpc>
                        <a:buNone/>
                      </a:pPr>
                      <a:r>
                        <a:rPr lang="en-US" sz="1600" b="0">
                          <a:solidFill>
                            <a:schemeClr val="tx1"/>
                          </a:solidFill>
                          <a:uFillTx/>
                          <a:latin typeface="Times New Roman" panose="0202060305040502030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其    它</a:t>
                      </a:r>
                      <a:endParaRPr lang="en-US" altLang="en-US" sz="1600" b="0">
                        <a:solidFill>
                          <a:schemeClr val="tx1"/>
                        </a:solidFill>
                        <a:uFillTx/>
                        <a:latin typeface="Times New Roman" panose="02020603050405020304" charset="0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lnSpc>
                          <a:spcPct val="120000"/>
                        </a:lnSpc>
                        <a:buNone/>
                      </a:pPr>
                      <a:r>
                        <a:rPr lang="en-US" sz="1400" b="0">
                          <a:solidFill>
                            <a:schemeClr val="tx1"/>
                          </a:solidFill>
                          <a:uFillTx/>
                          <a:latin typeface="Times New Roman" panose="0202060305040502030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1、不符合规范的其它质量问题。</a:t>
                      </a:r>
                      <a:endParaRPr lang="en-US" altLang="en-US" sz="1400" b="0">
                        <a:solidFill>
                          <a:schemeClr val="tx1"/>
                        </a:solidFill>
                        <a:uFillTx/>
                        <a:latin typeface="Times New Roman" panose="02020603050405020304" charset="0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lnSpc>
                          <a:spcPct val="120000"/>
                        </a:lnSpc>
                        <a:buNone/>
                      </a:pPr>
                      <a:endParaRPr lang="en-US" altLang="en-US" sz="16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" name="组合 23"/>
          <p:cNvGrpSpPr/>
          <p:nvPr/>
        </p:nvGrpSpPr>
        <p:grpSpPr>
          <a:xfrm>
            <a:off x="395649" y="210914"/>
            <a:ext cx="7576672" cy="731950"/>
            <a:chOff x="436" y="180"/>
            <a:chExt cx="8809" cy="851"/>
          </a:xfrm>
        </p:grpSpPr>
        <p:pic>
          <p:nvPicPr>
            <p:cNvPr id="3" name="图片 2" descr="图片1"/>
            <p:cNvPicPr>
              <a:picLocks noChangeAspect="1"/>
            </p:cNvPicPr>
            <p:nvPr/>
          </p:nvPicPr>
          <p:blipFill>
            <a:blip r:embed="rId1"/>
            <a:stretch>
              <a:fillRect/>
            </a:stretch>
          </p:blipFill>
          <p:spPr>
            <a:xfrm>
              <a:off x="436" y="180"/>
              <a:ext cx="843" cy="851"/>
            </a:xfrm>
            <a:prstGeom prst="rect">
              <a:avLst/>
            </a:prstGeom>
          </p:spPr>
        </p:pic>
        <p:sp>
          <p:nvSpPr>
            <p:cNvPr id="4" name="文本框 3"/>
            <p:cNvSpPr txBox="1"/>
            <p:nvPr/>
          </p:nvSpPr>
          <p:spPr>
            <a:xfrm>
              <a:off x="1279" y="316"/>
              <a:ext cx="7966" cy="49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r>
                <a:rPr lang="zh-CN" altLang="en-US" sz="2165">
                  <a:solidFill>
                    <a:schemeClr val="accent1"/>
                  </a:solidFill>
                </a:rPr>
                <a:t>四川建力源工程技术咨询有限公司</a:t>
              </a:r>
              <a:endParaRPr lang="zh-CN" altLang="en-US" sz="2165">
                <a:solidFill>
                  <a:schemeClr val="accent1"/>
                </a:solidFill>
              </a:endParaRPr>
            </a:p>
          </p:txBody>
        </p:sp>
      </p:grpSp>
      <p:sp>
        <p:nvSpPr>
          <p:cNvPr id="5" name="文本框 4"/>
          <p:cNvSpPr txBox="1"/>
          <p:nvPr/>
        </p:nvSpPr>
        <p:spPr>
          <a:xfrm>
            <a:off x="1099820" y="974090"/>
            <a:ext cx="3499485" cy="42481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165" dirty="0">
                <a:solidFill>
                  <a:srgbClr val="113A59"/>
                </a:solidFill>
                <a:latin typeface="Times New Roman" panose="02020603050405020304" charset="0"/>
                <a:ea typeface="黑体" panose="02010609060101010101" charset="-122"/>
                <a:cs typeface="Times New Roman" panose="02020603050405020304" charset="0"/>
              </a:rPr>
              <a:t>0</a:t>
            </a:r>
            <a:r>
              <a:rPr lang="en-US" altLang="zh-CN" sz="2165" dirty="0">
                <a:solidFill>
                  <a:srgbClr val="113A59"/>
                </a:solidFill>
                <a:latin typeface="Times New Roman" panose="02020603050405020304" charset="0"/>
                <a:ea typeface="黑体" panose="02010609060101010101" charset="-122"/>
                <a:cs typeface="Times New Roman" panose="02020603050405020304" charset="0"/>
              </a:rPr>
              <a:t>4</a:t>
            </a:r>
            <a:r>
              <a:rPr lang="zh-CN" altLang="en-US" sz="2165" dirty="0">
                <a:solidFill>
                  <a:srgbClr val="113A59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  复查内容</a:t>
            </a:r>
            <a:endParaRPr lang="zh-CN" altLang="en-US" sz="2165" dirty="0">
              <a:solidFill>
                <a:srgbClr val="113A59"/>
              </a:solidFill>
              <a:latin typeface="黑体" panose="02010609060101010101" charset="-122"/>
              <a:ea typeface="黑体" panose="02010609060101010101" charset="-122"/>
              <a:cs typeface="黑体" panose="02010609060101010101" charset="-122"/>
            </a:endParaRPr>
          </a:p>
        </p:txBody>
      </p:sp>
      <p:sp>
        <p:nvSpPr>
          <p:cNvPr id="100" name="文本框 99"/>
          <p:cNvSpPr txBox="1"/>
          <p:nvPr/>
        </p:nvSpPr>
        <p:spPr>
          <a:xfrm>
            <a:off x="1719580" y="1463675"/>
            <a:ext cx="9301480" cy="46037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marL="342900" indent="-342900" fontAlgn="auto">
              <a:lnSpc>
                <a:spcPct val="120000"/>
              </a:lnSpc>
              <a:buClrTx/>
              <a:buSzTx/>
              <a:buFont typeface="Wingdings" panose="05000000000000000000" charset="0"/>
              <a:buChar char="Ø"/>
            </a:pPr>
            <a:r>
              <a:rPr sz="2000" b="0" dirty="0">
                <a:solidFill>
                  <a:srgbClr val="113A59"/>
                </a:solidFill>
                <a:latin typeface="Times New Roman" panose="02020603050405020304" charset="0"/>
                <a:ea typeface="宋体" panose="02010600030101010101" pitchFamily="2" charset="-122"/>
                <a:cs typeface="宋体" panose="02010600030101010101" pitchFamily="2" charset="-122"/>
              </a:rPr>
              <a:t>墙柱面工程（含门窗、固定家具、卫浴设备安装、细部工程等</a:t>
            </a:r>
            <a:r>
              <a:rPr lang="zh-CN" sz="2000" b="0" dirty="0">
                <a:solidFill>
                  <a:srgbClr val="113A59"/>
                </a:solidFill>
                <a:latin typeface="Times New Roman" panose="02020603050405020304" charset="0"/>
                <a:ea typeface="宋体" panose="02010600030101010101" pitchFamily="2" charset="-122"/>
                <a:cs typeface="宋体" panose="02010600030101010101" pitchFamily="2" charset="-122"/>
              </a:rPr>
              <a:t>，</a:t>
            </a:r>
            <a:r>
              <a:rPr sz="2000" b="0" dirty="0">
                <a:solidFill>
                  <a:srgbClr val="113A59"/>
                </a:solidFill>
                <a:latin typeface="Times New Roman" panose="02020603050405020304" charset="0"/>
                <a:ea typeface="宋体" panose="02010600030101010101" pitchFamily="2" charset="-122"/>
                <a:cs typeface="宋体" panose="02010600030101010101" pitchFamily="2" charset="-122"/>
              </a:rPr>
              <a:t>标准分25分 </a:t>
            </a:r>
            <a:endParaRPr lang="zh-CN" altLang="en-US" sz="2000" b="0" dirty="0">
              <a:solidFill>
                <a:srgbClr val="113A59"/>
              </a:solidFill>
              <a:latin typeface="Times New Roman" panose="02020603050405020304" charset="0"/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  <p:graphicFrame>
        <p:nvGraphicFramePr>
          <p:cNvPr id="2" name="表格 1"/>
          <p:cNvGraphicFramePr/>
          <p:nvPr>
            <p:custDataLst>
              <p:tags r:id="rId2"/>
            </p:custDataLst>
          </p:nvPr>
        </p:nvGraphicFramePr>
        <p:xfrm>
          <a:off x="1848168" y="1988376"/>
          <a:ext cx="8820785" cy="400621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51865"/>
                <a:gridCol w="7019925"/>
                <a:gridCol w="848995"/>
              </a:tblGrid>
              <a:tr h="328930">
                <a:tc gridSpan="2">
                  <a:txBody>
                    <a:bodyPr/>
                    <a:p>
                      <a:pPr indent="0" algn="ctr">
                        <a:lnSpc>
                          <a:spcPct val="120000"/>
                        </a:lnSpc>
                        <a:buNone/>
                      </a:pPr>
                      <a:r>
                        <a:rPr lang="en-US" sz="1800" b="1">
                          <a:solidFill>
                            <a:schemeClr val="tx1"/>
                          </a:solidFill>
                          <a:uFillTx/>
                          <a:latin typeface="Times New Roman" panose="02020603050405020304" charset="0"/>
                          <a:ea typeface="宋体" panose="02010600030101010101" pitchFamily="2" charset="-122"/>
                          <a:cs typeface="黑体" panose="02010609060101010101" charset="-122"/>
                        </a:rPr>
                        <a:t>复 查 内 容</a:t>
                      </a:r>
                      <a:endParaRPr lang="en-US" altLang="en-US" sz="1800" b="1">
                        <a:solidFill>
                          <a:schemeClr val="tx1"/>
                        </a:solidFill>
                        <a:uFillTx/>
                        <a:latin typeface="Times New Roman" panose="02020603050405020304" charset="0"/>
                        <a:ea typeface="宋体" panose="02010600030101010101" pitchFamily="2" charset="-122"/>
                        <a:cs typeface="黑体" panose="02010609060101010101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indent="0" algn="ctr">
                        <a:lnSpc>
                          <a:spcPct val="120000"/>
                        </a:lnSpc>
                        <a:buNone/>
                      </a:pPr>
                      <a:r>
                        <a:rPr lang="en-US" sz="1800" b="1">
                          <a:solidFill>
                            <a:schemeClr val="tx1"/>
                          </a:solidFill>
                          <a:uFillTx/>
                          <a:latin typeface="Times New Roman" panose="02020603050405020304" charset="0"/>
                          <a:ea typeface="宋体" panose="02010600030101010101" pitchFamily="2" charset="-122"/>
                          <a:cs typeface="黑体" panose="02010609060101010101" charset="-122"/>
                        </a:rPr>
                        <a:t>扣分值</a:t>
                      </a:r>
                      <a:endParaRPr lang="en-US" altLang="en-US" sz="1800" b="1">
                        <a:solidFill>
                          <a:schemeClr val="tx1"/>
                        </a:solidFill>
                        <a:uFillTx/>
                        <a:latin typeface="Times New Roman" panose="02020603050405020304" charset="0"/>
                        <a:ea typeface="宋体" panose="02010600030101010101" pitchFamily="2" charset="-122"/>
                        <a:cs typeface="黑体" panose="02010609060101010101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0690">
                <a:tc>
                  <a:txBody>
                    <a:bodyPr/>
                    <a:p>
                      <a:pPr indent="0" algn="ctr">
                        <a:lnSpc>
                          <a:spcPct val="120000"/>
                        </a:lnSpc>
                        <a:buNone/>
                      </a:pPr>
                      <a:r>
                        <a:rPr lang="en-US" sz="1400" b="0">
                          <a:solidFill>
                            <a:schemeClr val="tx1"/>
                          </a:solidFill>
                          <a:uFillTx/>
                          <a:latin typeface="Times New Roman" panose="0202060305040502030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一般观感</a:t>
                      </a:r>
                      <a:endParaRPr lang="en-US" altLang="en-US" sz="1400" b="0">
                        <a:solidFill>
                          <a:schemeClr val="tx1"/>
                        </a:solidFill>
                        <a:uFillTx/>
                        <a:latin typeface="Times New Roman" panose="02020603050405020304" charset="0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lnSpc>
                          <a:spcPct val="120000"/>
                        </a:lnSpc>
                        <a:buNone/>
                      </a:pPr>
                      <a:r>
                        <a:rPr lang="en-US" sz="1400" b="0">
                          <a:solidFill>
                            <a:schemeClr val="tx1"/>
                          </a:solidFill>
                          <a:uFillTx/>
                          <a:latin typeface="Times New Roman" panose="0202060305040502030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1、墙面阴阳角不方正、顺直；电器面板与墙面不顺色；交接不严密，横线条高于竖线条。</a:t>
                      </a:r>
                      <a:endParaRPr lang="en-US" altLang="en-US" sz="1400" b="0">
                        <a:solidFill>
                          <a:schemeClr val="tx1"/>
                        </a:solidFill>
                        <a:uFillTx/>
                        <a:latin typeface="Times New Roman" panose="02020603050405020304" charset="0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lnSpc>
                          <a:spcPct val="120000"/>
                        </a:lnSpc>
                        <a:buNone/>
                      </a:pPr>
                      <a:r>
                        <a:rPr lang="en-US" sz="1400" b="0">
                          <a:solidFill>
                            <a:schemeClr val="tx1"/>
                          </a:solidFill>
                          <a:uFillTx/>
                          <a:latin typeface="Times New Roman" panose="0202060305040502030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</a:t>
                      </a:r>
                      <a:endParaRPr lang="en-US" altLang="en-US" sz="1400" b="0">
                        <a:solidFill>
                          <a:schemeClr val="tx1"/>
                        </a:solidFill>
                        <a:uFillTx/>
                        <a:latin typeface="Times New Roman" panose="02020603050405020304" charset="0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8765">
                <a:tc rowSpan="2">
                  <a:txBody>
                    <a:bodyPr/>
                    <a:p>
                      <a:pPr indent="0" algn="ctr">
                        <a:lnSpc>
                          <a:spcPct val="120000"/>
                        </a:lnSpc>
                        <a:buNone/>
                      </a:pPr>
                      <a:r>
                        <a:rPr lang="en-US" sz="1400" b="0">
                          <a:solidFill>
                            <a:schemeClr val="tx1"/>
                          </a:solidFill>
                          <a:uFillTx/>
                          <a:latin typeface="Times New Roman" panose="0202060305040502030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饰面砖</a:t>
                      </a:r>
                      <a:endParaRPr lang="en-US" sz="1400" b="0">
                        <a:solidFill>
                          <a:schemeClr val="tx1"/>
                        </a:solidFill>
                        <a:uFillTx/>
                        <a:latin typeface="Times New Roman" panose="02020603050405020304" charset="0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  <a:p>
                      <a:pPr indent="0" algn="ctr">
                        <a:lnSpc>
                          <a:spcPct val="120000"/>
                        </a:lnSpc>
                        <a:buNone/>
                      </a:pPr>
                      <a:r>
                        <a:rPr lang="en-US" sz="1400" b="0">
                          <a:solidFill>
                            <a:schemeClr val="tx1"/>
                          </a:solidFill>
                          <a:uFillTx/>
                          <a:latin typeface="Times New Roman" panose="0202060305040502030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工  程</a:t>
                      </a:r>
                      <a:endParaRPr lang="en-US" altLang="en-US" sz="1400" b="0">
                        <a:solidFill>
                          <a:schemeClr val="tx1"/>
                        </a:solidFill>
                        <a:uFillTx/>
                        <a:latin typeface="Times New Roman" panose="02020603050405020304" charset="0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lnSpc>
                          <a:spcPct val="120000"/>
                        </a:lnSpc>
                        <a:buNone/>
                      </a:pPr>
                      <a:r>
                        <a:rPr lang="en-US" sz="1400" b="0">
                          <a:solidFill>
                            <a:schemeClr val="tx1"/>
                          </a:solidFill>
                          <a:uFillTx/>
                          <a:latin typeface="Times New Roman" panose="0202060305040502030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1、饰面砖粘贴不牢固、湿贴石材、瓷砖有空鼓、表面不平整、色泽不一致、排砖不正确。</a:t>
                      </a:r>
                      <a:endParaRPr lang="en-US" altLang="en-US" sz="1400" b="0">
                        <a:solidFill>
                          <a:schemeClr val="tx1"/>
                        </a:solidFill>
                        <a:uFillTx/>
                        <a:latin typeface="Times New Roman" panose="02020603050405020304" charset="0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p>
                      <a:pPr indent="0">
                        <a:lnSpc>
                          <a:spcPct val="120000"/>
                        </a:lnSpc>
                        <a:buNone/>
                      </a:pPr>
                      <a:r>
                        <a:rPr lang="en-US" sz="1400" b="0">
                          <a:solidFill>
                            <a:schemeClr val="tx1"/>
                          </a:solidFill>
                          <a:uFillTx/>
                          <a:latin typeface="Times New Roman" panose="0202060305040502030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</a:t>
                      </a:r>
                      <a:endParaRPr lang="en-US" altLang="en-US" sz="1400" b="0">
                        <a:solidFill>
                          <a:schemeClr val="tx1"/>
                        </a:solidFill>
                        <a:uFillTx/>
                        <a:latin typeface="Times New Roman" panose="02020603050405020304" charset="0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0345"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indent="0">
                        <a:lnSpc>
                          <a:spcPct val="120000"/>
                        </a:lnSpc>
                        <a:buNone/>
                      </a:pPr>
                      <a:r>
                        <a:rPr lang="en-US" sz="1400" b="0">
                          <a:solidFill>
                            <a:schemeClr val="tx1"/>
                          </a:solidFill>
                          <a:uFillTx/>
                          <a:latin typeface="Times New Roman" panose="0202060305040502030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2、饰面砖缝不均匀，勾缝不清晰，有污染。</a:t>
                      </a:r>
                      <a:endParaRPr lang="en-US" altLang="en-US" sz="1400" b="0">
                        <a:solidFill>
                          <a:schemeClr val="tx1"/>
                        </a:solidFill>
                        <a:uFillTx/>
                        <a:latin typeface="Times New Roman" panose="02020603050405020304" charset="0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</a:tr>
              <a:tr h="220345">
                <a:tc rowSpan="5">
                  <a:txBody>
                    <a:bodyPr/>
                    <a:p>
                      <a:pPr indent="0" algn="ctr">
                        <a:lnSpc>
                          <a:spcPct val="120000"/>
                        </a:lnSpc>
                        <a:buNone/>
                      </a:pPr>
                      <a:r>
                        <a:rPr lang="en-US" sz="1400" b="0">
                          <a:solidFill>
                            <a:schemeClr val="tx1"/>
                          </a:solidFill>
                          <a:uFillTx/>
                          <a:latin typeface="Times New Roman" panose="0202060305040502030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饰面板</a:t>
                      </a:r>
                      <a:endParaRPr lang="en-US" sz="1400" b="0">
                        <a:solidFill>
                          <a:schemeClr val="tx1"/>
                        </a:solidFill>
                        <a:uFillTx/>
                        <a:latin typeface="Times New Roman" panose="02020603050405020304" charset="0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  <a:p>
                      <a:pPr indent="0" algn="ctr">
                        <a:lnSpc>
                          <a:spcPct val="120000"/>
                        </a:lnSpc>
                        <a:buNone/>
                      </a:pPr>
                      <a:r>
                        <a:rPr lang="en-US" sz="1400" b="0">
                          <a:solidFill>
                            <a:schemeClr val="tx1"/>
                          </a:solidFill>
                          <a:uFillTx/>
                          <a:latin typeface="Times New Roman" panose="0202060305040502030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工  程</a:t>
                      </a:r>
                      <a:endParaRPr lang="en-US" altLang="en-US" sz="1400" b="0">
                        <a:solidFill>
                          <a:schemeClr val="tx1"/>
                        </a:solidFill>
                        <a:uFillTx/>
                        <a:latin typeface="Times New Roman" panose="02020603050405020304" charset="0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lnSpc>
                          <a:spcPct val="120000"/>
                        </a:lnSpc>
                        <a:buNone/>
                      </a:pPr>
                      <a:r>
                        <a:rPr lang="en-US" sz="1400" b="0">
                          <a:solidFill>
                            <a:schemeClr val="tx1"/>
                          </a:solidFill>
                          <a:uFillTx/>
                          <a:latin typeface="Times New Roman" panose="0202060305040502030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1、石材墙柱面接缝不平、有缺损、接缝打磨，修补痕迹明显。</a:t>
                      </a:r>
                      <a:endParaRPr lang="en-US" altLang="en-US" sz="1400" b="0">
                        <a:solidFill>
                          <a:schemeClr val="tx1"/>
                        </a:solidFill>
                        <a:uFillTx/>
                        <a:latin typeface="Times New Roman" panose="02020603050405020304" charset="0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5">
                  <a:txBody>
                    <a:bodyPr/>
                    <a:p>
                      <a:pPr indent="0">
                        <a:lnSpc>
                          <a:spcPct val="120000"/>
                        </a:lnSpc>
                        <a:buNone/>
                      </a:pPr>
                      <a:r>
                        <a:rPr lang="en-US" sz="1400" b="0">
                          <a:solidFill>
                            <a:schemeClr val="tx1"/>
                          </a:solidFill>
                          <a:uFillTx/>
                          <a:latin typeface="Times New Roman" panose="0202060305040502030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</a:t>
                      </a:r>
                      <a:endParaRPr lang="en-US" altLang="en-US" sz="1400" b="0">
                        <a:solidFill>
                          <a:schemeClr val="tx1"/>
                        </a:solidFill>
                        <a:uFillTx/>
                        <a:latin typeface="Times New Roman" panose="02020603050405020304" charset="0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0345"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p>
                      <a:pPr indent="0">
                        <a:lnSpc>
                          <a:spcPct val="120000"/>
                        </a:lnSpc>
                        <a:buNone/>
                      </a:pPr>
                      <a:r>
                        <a:rPr lang="en-US" sz="1400" b="0">
                          <a:solidFill>
                            <a:schemeClr val="tx1"/>
                          </a:solidFill>
                          <a:uFillTx/>
                          <a:latin typeface="Times New Roman" panose="0202060305040502030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2、石材墙面透胶污染，湿贴石材墙柱面有“返碱”或“水渍”。</a:t>
                      </a:r>
                      <a:endParaRPr lang="en-US" altLang="en-US" sz="1400" b="0">
                        <a:solidFill>
                          <a:schemeClr val="tx1"/>
                        </a:solidFill>
                        <a:uFillTx/>
                        <a:latin typeface="Times New Roman" panose="02020603050405020304" charset="0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</a:tr>
              <a:tr h="440690"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p>
                      <a:pPr indent="0">
                        <a:lnSpc>
                          <a:spcPct val="120000"/>
                        </a:lnSpc>
                        <a:buNone/>
                      </a:pPr>
                      <a:r>
                        <a:rPr lang="en-US" sz="1400" b="0">
                          <a:solidFill>
                            <a:schemeClr val="tx1"/>
                          </a:solidFill>
                          <a:uFillTx/>
                          <a:latin typeface="Times New Roman" panose="0202060305040502030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3、金属饰面板表面不平整、色泽不一致，板缝不均匀平直、板面有明显划痕或污渍，胶缝不平直。</a:t>
                      </a:r>
                      <a:endParaRPr lang="en-US" altLang="en-US" sz="1400" b="0">
                        <a:solidFill>
                          <a:schemeClr val="tx1"/>
                        </a:solidFill>
                        <a:uFillTx/>
                        <a:latin typeface="Times New Roman" panose="02020603050405020304" charset="0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</a:tr>
              <a:tr h="220980"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p>
                      <a:pPr indent="0">
                        <a:lnSpc>
                          <a:spcPct val="120000"/>
                        </a:lnSpc>
                        <a:buNone/>
                      </a:pPr>
                      <a:r>
                        <a:rPr lang="en-US" sz="1400" b="0">
                          <a:solidFill>
                            <a:schemeClr val="tx1"/>
                          </a:solidFill>
                          <a:uFillTx/>
                          <a:latin typeface="Times New Roman" panose="0202060305040502030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4、木饰面板表面不平整、有翘曲、开裂、离缝、接缝不严密、色泽不均匀、钉眼明显。</a:t>
                      </a:r>
                      <a:endParaRPr lang="en-US" altLang="en-US" sz="1400" b="0">
                        <a:solidFill>
                          <a:schemeClr val="tx1"/>
                        </a:solidFill>
                        <a:uFillTx/>
                        <a:latin typeface="Times New Roman" panose="02020603050405020304" charset="0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</a:tr>
              <a:tr h="220345"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indent="0">
                        <a:lnSpc>
                          <a:spcPct val="120000"/>
                        </a:lnSpc>
                        <a:buNone/>
                      </a:pPr>
                      <a:r>
                        <a:rPr lang="en-US" sz="1400" b="0">
                          <a:solidFill>
                            <a:schemeClr val="tx1"/>
                          </a:solidFill>
                          <a:uFillTx/>
                          <a:latin typeface="Times New Roman" panose="0202060305040502030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5、饰面板内部结构未进行阻燃处理。</a:t>
                      </a:r>
                      <a:endParaRPr lang="en-US" altLang="en-US" sz="1400" b="0">
                        <a:solidFill>
                          <a:schemeClr val="tx1"/>
                        </a:solidFill>
                        <a:uFillTx/>
                        <a:latin typeface="Times New Roman" panose="02020603050405020304" charset="0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</a:tr>
              <a:tr h="220345">
                <a:tc rowSpan="2">
                  <a:txBody>
                    <a:bodyPr/>
                    <a:p>
                      <a:pPr indent="0" algn="ctr">
                        <a:lnSpc>
                          <a:spcPct val="120000"/>
                        </a:lnSpc>
                        <a:buNone/>
                      </a:pPr>
                      <a:r>
                        <a:rPr lang="en-US" sz="1400" b="0">
                          <a:solidFill>
                            <a:schemeClr val="tx1"/>
                          </a:solidFill>
                          <a:uFillTx/>
                          <a:latin typeface="Times New Roman" panose="0202060305040502030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裱  糊</a:t>
                      </a:r>
                      <a:endParaRPr lang="en-US" sz="1400" b="0">
                        <a:solidFill>
                          <a:schemeClr val="tx1"/>
                        </a:solidFill>
                        <a:uFillTx/>
                        <a:latin typeface="Times New Roman" panose="02020603050405020304" charset="0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  <a:p>
                      <a:pPr indent="0" algn="ctr">
                        <a:lnSpc>
                          <a:spcPct val="120000"/>
                        </a:lnSpc>
                        <a:buNone/>
                      </a:pPr>
                      <a:r>
                        <a:rPr lang="en-US" sz="1400" b="0">
                          <a:solidFill>
                            <a:schemeClr val="tx1"/>
                          </a:solidFill>
                          <a:uFillTx/>
                          <a:latin typeface="Times New Roman" panose="0202060305040502030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与软包</a:t>
                      </a:r>
                      <a:endParaRPr lang="en-US" altLang="en-US" sz="1400" b="0">
                        <a:solidFill>
                          <a:schemeClr val="tx1"/>
                        </a:solidFill>
                        <a:uFillTx/>
                        <a:latin typeface="Times New Roman" panose="02020603050405020304" charset="0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lnSpc>
                          <a:spcPct val="120000"/>
                        </a:lnSpc>
                        <a:buNone/>
                      </a:pPr>
                      <a:r>
                        <a:rPr lang="en-US" sz="1400" b="0">
                          <a:solidFill>
                            <a:schemeClr val="tx1"/>
                          </a:solidFill>
                          <a:uFillTx/>
                          <a:latin typeface="Times New Roman" panose="0202060305040502030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1、壁纸粘贴不牢、翘边、空鼓；拼接处花纹、图案不协调、拼缝处离缝。</a:t>
                      </a:r>
                      <a:endParaRPr lang="en-US" altLang="en-US" sz="1400" b="0">
                        <a:solidFill>
                          <a:schemeClr val="tx1"/>
                        </a:solidFill>
                        <a:uFillTx/>
                        <a:latin typeface="Times New Roman" panose="02020603050405020304" charset="0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p>
                      <a:pPr indent="0">
                        <a:lnSpc>
                          <a:spcPct val="120000"/>
                        </a:lnSpc>
                        <a:buNone/>
                      </a:pPr>
                      <a:r>
                        <a:rPr lang="en-US" sz="1400" b="0">
                          <a:solidFill>
                            <a:schemeClr val="tx1"/>
                          </a:solidFill>
                          <a:uFillTx/>
                          <a:latin typeface="Times New Roman" panose="0202060305040502030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</a:t>
                      </a:r>
                      <a:endParaRPr lang="en-US" altLang="en-US" sz="1400" b="0">
                        <a:solidFill>
                          <a:schemeClr val="tx1"/>
                        </a:solidFill>
                        <a:uFillTx/>
                        <a:latin typeface="Times New Roman" panose="02020603050405020304" charset="0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0690"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indent="0">
                        <a:lnSpc>
                          <a:spcPct val="120000"/>
                        </a:lnSpc>
                        <a:buNone/>
                      </a:pPr>
                      <a:r>
                        <a:rPr lang="en-US" sz="1400" b="0">
                          <a:solidFill>
                            <a:schemeClr val="tx1"/>
                          </a:solidFill>
                          <a:uFillTx/>
                          <a:latin typeface="Times New Roman" panose="0202060305040502030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2、软包饰面不平整、布面走向不一致，面料四周绷压不严密、布面松弛、边角不圆润饱满。</a:t>
                      </a:r>
                      <a:endParaRPr lang="en-US" altLang="en-US" sz="1400" b="0">
                        <a:solidFill>
                          <a:schemeClr val="tx1"/>
                        </a:solidFill>
                        <a:uFillTx/>
                        <a:latin typeface="Times New Roman" panose="02020603050405020304" charset="0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</a:tr>
              <a:tr h="219710">
                <a:tc rowSpan="2">
                  <a:txBody>
                    <a:bodyPr/>
                    <a:p>
                      <a:pPr indent="0" algn="ctr">
                        <a:lnSpc>
                          <a:spcPct val="120000"/>
                        </a:lnSpc>
                        <a:buNone/>
                      </a:pPr>
                      <a:r>
                        <a:rPr lang="en-US" sz="1400" b="0">
                          <a:solidFill>
                            <a:schemeClr val="tx1"/>
                          </a:solidFill>
                          <a:uFillTx/>
                          <a:latin typeface="Times New Roman" panose="0202060305040502030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玻璃板</a:t>
                      </a:r>
                      <a:endParaRPr lang="en-US" sz="1400" b="0">
                        <a:solidFill>
                          <a:schemeClr val="tx1"/>
                        </a:solidFill>
                        <a:uFillTx/>
                        <a:latin typeface="Times New Roman" panose="02020603050405020304" charset="0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  <a:p>
                      <a:pPr indent="0" algn="ctr">
                        <a:lnSpc>
                          <a:spcPct val="120000"/>
                        </a:lnSpc>
                        <a:buNone/>
                      </a:pPr>
                      <a:r>
                        <a:rPr lang="en-US" sz="1400" b="0">
                          <a:solidFill>
                            <a:schemeClr val="tx1"/>
                          </a:solidFill>
                          <a:uFillTx/>
                          <a:latin typeface="Times New Roman" panose="0202060305040502030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墙  面</a:t>
                      </a:r>
                      <a:endParaRPr lang="en-US" altLang="en-US" sz="1400" b="0">
                        <a:solidFill>
                          <a:schemeClr val="tx1"/>
                        </a:solidFill>
                        <a:uFillTx/>
                        <a:latin typeface="Times New Roman" panose="02020603050405020304" charset="0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lnSpc>
                          <a:spcPct val="120000"/>
                        </a:lnSpc>
                        <a:buNone/>
                      </a:pPr>
                      <a:r>
                        <a:rPr lang="en-US" sz="1400" b="0">
                          <a:solidFill>
                            <a:schemeClr val="tx1"/>
                          </a:solidFill>
                          <a:uFillTx/>
                          <a:latin typeface="Times New Roman" panose="0202060305040502030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1、玻璃板安装不牢固、未按规范要求使用安全玻璃。</a:t>
                      </a:r>
                      <a:endParaRPr lang="en-US" altLang="en-US" sz="1400" b="0">
                        <a:solidFill>
                          <a:schemeClr val="tx1"/>
                        </a:solidFill>
                        <a:uFillTx/>
                        <a:latin typeface="Times New Roman" panose="02020603050405020304" charset="0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p>
                      <a:pPr indent="0">
                        <a:lnSpc>
                          <a:spcPct val="120000"/>
                        </a:lnSpc>
                        <a:buNone/>
                      </a:pPr>
                      <a:r>
                        <a:rPr lang="en-US" sz="1400" b="0">
                          <a:solidFill>
                            <a:schemeClr val="tx1"/>
                          </a:solidFill>
                          <a:uFillTx/>
                          <a:latin typeface="Times New Roman" panose="0202060305040502030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</a:t>
                      </a:r>
                      <a:endParaRPr lang="en-US" altLang="en-US" sz="1400" b="0">
                        <a:solidFill>
                          <a:schemeClr val="tx1"/>
                        </a:solidFill>
                        <a:uFillTx/>
                        <a:latin typeface="Times New Roman" panose="02020603050405020304" charset="0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0345"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indent="0">
                        <a:lnSpc>
                          <a:spcPct val="120000"/>
                        </a:lnSpc>
                        <a:buNone/>
                      </a:pPr>
                      <a:r>
                        <a:rPr lang="en-US" sz="1400" b="0">
                          <a:solidFill>
                            <a:schemeClr val="tx1"/>
                          </a:solidFill>
                          <a:uFillTx/>
                          <a:latin typeface="Times New Roman" panose="0202060305040502030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2、接缝不平直、勾缝不密实平整。</a:t>
                      </a:r>
                      <a:endParaRPr lang="en-US" altLang="en-US" sz="1400" b="0">
                        <a:solidFill>
                          <a:schemeClr val="tx1"/>
                        </a:solidFill>
                        <a:uFillTx/>
                        <a:latin typeface="Times New Roman" panose="02020603050405020304" charset="0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</a:tr>
              <a:tr h="313690">
                <a:tc>
                  <a:txBody>
                    <a:bodyPr/>
                    <a:p>
                      <a:pPr indent="0" algn="ctr">
                        <a:lnSpc>
                          <a:spcPct val="120000"/>
                        </a:lnSpc>
                        <a:buNone/>
                      </a:pPr>
                      <a:r>
                        <a:rPr lang="en-US" sz="1400" b="0">
                          <a:solidFill>
                            <a:schemeClr val="tx1"/>
                          </a:solidFill>
                          <a:uFillTx/>
                          <a:latin typeface="Times New Roman" panose="0202060305040502030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涂饰墙面</a:t>
                      </a:r>
                      <a:endParaRPr lang="en-US" altLang="en-US" sz="1400" b="0">
                        <a:solidFill>
                          <a:schemeClr val="tx1"/>
                        </a:solidFill>
                        <a:uFillTx/>
                        <a:latin typeface="Times New Roman" panose="02020603050405020304" charset="0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lnSpc>
                          <a:spcPct val="120000"/>
                        </a:lnSpc>
                        <a:buNone/>
                      </a:pPr>
                      <a:r>
                        <a:rPr lang="en-US" sz="1400" b="0">
                          <a:solidFill>
                            <a:schemeClr val="tx1"/>
                          </a:solidFill>
                          <a:uFillTx/>
                          <a:latin typeface="Times New Roman" panose="0202060305040502030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1、油漆、涂料色泽不均匀、表面不光滑、刷纹明显、流坠污染，阴角凹槽不干净等缺陷。</a:t>
                      </a:r>
                      <a:endParaRPr lang="en-US" altLang="en-US" sz="1400" b="0">
                        <a:solidFill>
                          <a:schemeClr val="tx1"/>
                        </a:solidFill>
                        <a:uFillTx/>
                        <a:latin typeface="Times New Roman" panose="02020603050405020304" charset="0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lnSpc>
                          <a:spcPct val="120000"/>
                        </a:lnSpc>
                        <a:buNone/>
                      </a:pPr>
                      <a:r>
                        <a:rPr lang="en-US" sz="1400" b="0">
                          <a:solidFill>
                            <a:schemeClr val="tx1"/>
                          </a:solidFill>
                          <a:uFillTx/>
                          <a:latin typeface="Times New Roman" panose="0202060305040502030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</a:t>
                      </a:r>
                      <a:endParaRPr lang="en-US" altLang="en-US" sz="1400" b="0">
                        <a:solidFill>
                          <a:schemeClr val="tx1"/>
                        </a:solidFill>
                        <a:uFillTx/>
                        <a:latin typeface="Times New Roman" panose="02020603050405020304" charset="0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" name="组合 23"/>
          <p:cNvGrpSpPr/>
          <p:nvPr/>
        </p:nvGrpSpPr>
        <p:grpSpPr>
          <a:xfrm>
            <a:off x="395649" y="210914"/>
            <a:ext cx="7576672" cy="731950"/>
            <a:chOff x="436" y="180"/>
            <a:chExt cx="8809" cy="851"/>
          </a:xfrm>
        </p:grpSpPr>
        <p:pic>
          <p:nvPicPr>
            <p:cNvPr id="3" name="图片 2" descr="图片1"/>
            <p:cNvPicPr>
              <a:picLocks noChangeAspect="1"/>
            </p:cNvPicPr>
            <p:nvPr/>
          </p:nvPicPr>
          <p:blipFill>
            <a:blip r:embed="rId1"/>
            <a:stretch>
              <a:fillRect/>
            </a:stretch>
          </p:blipFill>
          <p:spPr>
            <a:xfrm>
              <a:off x="436" y="180"/>
              <a:ext cx="843" cy="851"/>
            </a:xfrm>
            <a:prstGeom prst="rect">
              <a:avLst/>
            </a:prstGeom>
          </p:spPr>
        </p:pic>
        <p:sp>
          <p:nvSpPr>
            <p:cNvPr id="4" name="文本框 3"/>
            <p:cNvSpPr txBox="1"/>
            <p:nvPr/>
          </p:nvSpPr>
          <p:spPr>
            <a:xfrm>
              <a:off x="1279" y="316"/>
              <a:ext cx="7966" cy="49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r>
                <a:rPr lang="zh-CN" altLang="en-US" sz="2165">
                  <a:solidFill>
                    <a:schemeClr val="accent1"/>
                  </a:solidFill>
                </a:rPr>
                <a:t>四川建力源工程技术咨询有限公司</a:t>
              </a:r>
              <a:endParaRPr lang="zh-CN" altLang="en-US" sz="2165">
                <a:solidFill>
                  <a:schemeClr val="accent1"/>
                </a:solidFill>
              </a:endParaRPr>
            </a:p>
          </p:txBody>
        </p:sp>
      </p:grpSp>
      <p:sp>
        <p:nvSpPr>
          <p:cNvPr id="5" name="文本框 4"/>
          <p:cNvSpPr txBox="1"/>
          <p:nvPr/>
        </p:nvSpPr>
        <p:spPr>
          <a:xfrm>
            <a:off x="1099820" y="974090"/>
            <a:ext cx="3499485" cy="42481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165" dirty="0">
                <a:solidFill>
                  <a:srgbClr val="113A59"/>
                </a:solidFill>
                <a:latin typeface="Times New Roman" panose="02020603050405020304" charset="0"/>
                <a:ea typeface="黑体" panose="02010609060101010101" charset="-122"/>
                <a:cs typeface="Times New Roman" panose="02020603050405020304" charset="0"/>
              </a:rPr>
              <a:t>0</a:t>
            </a:r>
            <a:r>
              <a:rPr lang="en-US" altLang="zh-CN" sz="2165" dirty="0">
                <a:solidFill>
                  <a:srgbClr val="113A59"/>
                </a:solidFill>
                <a:latin typeface="Times New Roman" panose="02020603050405020304" charset="0"/>
                <a:ea typeface="黑体" panose="02010609060101010101" charset="-122"/>
                <a:cs typeface="Times New Roman" panose="02020603050405020304" charset="0"/>
              </a:rPr>
              <a:t>4</a:t>
            </a:r>
            <a:r>
              <a:rPr lang="zh-CN" altLang="en-US" sz="2165" dirty="0">
                <a:solidFill>
                  <a:srgbClr val="113A59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  复查内容</a:t>
            </a:r>
            <a:endParaRPr lang="zh-CN" altLang="en-US" sz="2165" dirty="0">
              <a:solidFill>
                <a:srgbClr val="113A59"/>
              </a:solidFill>
              <a:latin typeface="黑体" panose="02010609060101010101" charset="-122"/>
              <a:ea typeface="黑体" panose="02010609060101010101" charset="-122"/>
              <a:cs typeface="黑体" panose="02010609060101010101" charset="-122"/>
            </a:endParaRPr>
          </a:p>
        </p:txBody>
      </p:sp>
      <p:sp>
        <p:nvSpPr>
          <p:cNvPr id="100" name="文本框 99"/>
          <p:cNvSpPr txBox="1"/>
          <p:nvPr/>
        </p:nvSpPr>
        <p:spPr>
          <a:xfrm>
            <a:off x="1719580" y="1463675"/>
            <a:ext cx="9301480" cy="46037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marL="342900" indent="-342900" fontAlgn="auto">
              <a:lnSpc>
                <a:spcPct val="120000"/>
              </a:lnSpc>
              <a:buClrTx/>
              <a:buSzTx/>
              <a:buFont typeface="Wingdings" panose="05000000000000000000" charset="0"/>
              <a:buChar char="Ø"/>
            </a:pPr>
            <a:r>
              <a:rPr sz="2000" b="0" dirty="0">
                <a:solidFill>
                  <a:srgbClr val="113A59"/>
                </a:solidFill>
                <a:latin typeface="Times New Roman" panose="02020603050405020304" charset="0"/>
                <a:ea typeface="宋体" panose="02010600030101010101" pitchFamily="2" charset="-122"/>
                <a:cs typeface="宋体" panose="02010600030101010101" pitchFamily="2" charset="-122"/>
              </a:rPr>
              <a:t>墙柱面工程（含门窗、固定家具、卫浴设备安装、细部工程等</a:t>
            </a:r>
            <a:r>
              <a:rPr lang="zh-CN" sz="2000" b="0" dirty="0">
                <a:solidFill>
                  <a:srgbClr val="113A59"/>
                </a:solidFill>
                <a:latin typeface="Times New Roman" panose="02020603050405020304" charset="0"/>
                <a:ea typeface="宋体" panose="02010600030101010101" pitchFamily="2" charset="-122"/>
                <a:cs typeface="宋体" panose="02010600030101010101" pitchFamily="2" charset="-122"/>
              </a:rPr>
              <a:t>，</a:t>
            </a:r>
            <a:r>
              <a:rPr sz="2000" b="0" dirty="0">
                <a:solidFill>
                  <a:srgbClr val="113A59"/>
                </a:solidFill>
                <a:latin typeface="Times New Roman" panose="02020603050405020304" charset="0"/>
                <a:ea typeface="宋体" panose="02010600030101010101" pitchFamily="2" charset="-122"/>
                <a:cs typeface="宋体" panose="02010600030101010101" pitchFamily="2" charset="-122"/>
              </a:rPr>
              <a:t>标准分25分 </a:t>
            </a:r>
            <a:endParaRPr lang="zh-CN" altLang="en-US" sz="2000" b="0" dirty="0">
              <a:solidFill>
                <a:srgbClr val="113A59"/>
              </a:solidFill>
              <a:latin typeface="Times New Roman" panose="02020603050405020304" charset="0"/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  <p:graphicFrame>
        <p:nvGraphicFramePr>
          <p:cNvPr id="2" name="表格 1"/>
          <p:cNvGraphicFramePr/>
          <p:nvPr>
            <p:custDataLst>
              <p:tags r:id="rId2"/>
            </p:custDataLst>
          </p:nvPr>
        </p:nvGraphicFramePr>
        <p:xfrm>
          <a:off x="2083753" y="2056956"/>
          <a:ext cx="8728075" cy="389001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89660"/>
                <a:gridCol w="6656705"/>
                <a:gridCol w="981710"/>
              </a:tblGrid>
              <a:tr h="441960">
                <a:tc gridSpan="2">
                  <a:txBody>
                    <a:bodyPr/>
                    <a:p>
                      <a:pPr indent="0" algn="ctr">
                        <a:lnSpc>
                          <a:spcPct val="120000"/>
                        </a:lnSpc>
                        <a:buNone/>
                      </a:pPr>
                      <a:r>
                        <a:rPr lang="en-US" sz="1800" b="1">
                          <a:solidFill>
                            <a:schemeClr val="tx1"/>
                          </a:solidFill>
                          <a:uFillTx/>
                          <a:latin typeface="Times New Roman" panose="02020603050405020304" charset="0"/>
                          <a:ea typeface="宋体" panose="02010600030101010101" pitchFamily="2" charset="-122"/>
                          <a:cs typeface="黑体" panose="02010609060101010101" charset="-122"/>
                        </a:rPr>
                        <a:t>复 查 内 容</a:t>
                      </a:r>
                      <a:endParaRPr lang="en-US" altLang="en-US" sz="1800" b="1">
                        <a:solidFill>
                          <a:schemeClr val="tx1"/>
                        </a:solidFill>
                        <a:uFillTx/>
                        <a:latin typeface="Times New Roman" panose="02020603050405020304" charset="0"/>
                        <a:ea typeface="宋体" panose="02010600030101010101" pitchFamily="2" charset="-122"/>
                        <a:cs typeface="黑体" panose="02010609060101010101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indent="0" algn="ctr">
                        <a:lnSpc>
                          <a:spcPct val="120000"/>
                        </a:lnSpc>
                        <a:buNone/>
                      </a:pPr>
                      <a:r>
                        <a:rPr lang="en-US" sz="1800" b="1">
                          <a:solidFill>
                            <a:schemeClr val="tx1"/>
                          </a:solidFill>
                          <a:uFillTx/>
                          <a:latin typeface="Times New Roman" panose="02020603050405020304" charset="0"/>
                          <a:ea typeface="宋体" panose="02010600030101010101" pitchFamily="2" charset="-122"/>
                          <a:cs typeface="黑体" panose="02010609060101010101" charset="-122"/>
                        </a:rPr>
                        <a:t>扣分值</a:t>
                      </a:r>
                      <a:endParaRPr lang="en-US" altLang="en-US" sz="1800" b="1">
                        <a:solidFill>
                          <a:schemeClr val="tx1"/>
                        </a:solidFill>
                        <a:uFillTx/>
                        <a:latin typeface="Times New Roman" panose="02020603050405020304" charset="0"/>
                        <a:ea typeface="宋体" panose="02010600030101010101" pitchFamily="2" charset="-122"/>
                        <a:cs typeface="黑体" panose="02010609060101010101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4950">
                <a:tc>
                  <a:txBody>
                    <a:bodyPr/>
                    <a:p>
                      <a:pPr indent="0" algn="ctr">
                        <a:lnSpc>
                          <a:spcPct val="120000"/>
                        </a:lnSpc>
                        <a:buNone/>
                      </a:pPr>
                      <a:r>
                        <a:rPr lang="en-US" sz="1600" b="0">
                          <a:solidFill>
                            <a:schemeClr val="tx1"/>
                          </a:solidFill>
                          <a:uFillTx/>
                          <a:latin typeface="Times New Roman" panose="0202060305040502030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门窗安装</a:t>
                      </a:r>
                      <a:endParaRPr lang="en-US" altLang="en-US" sz="1600" b="0">
                        <a:solidFill>
                          <a:schemeClr val="tx1"/>
                        </a:solidFill>
                        <a:uFillTx/>
                        <a:latin typeface="Times New Roman" panose="02020603050405020304" charset="0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lnSpc>
                          <a:spcPct val="120000"/>
                        </a:lnSpc>
                        <a:buNone/>
                      </a:pPr>
                      <a:r>
                        <a:rPr lang="en-US" sz="1600" b="0">
                          <a:solidFill>
                            <a:schemeClr val="tx1"/>
                          </a:solidFill>
                          <a:uFillTx/>
                          <a:latin typeface="Times New Roman" panose="0202060305040502030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1、木门窗（扇）扭曲变形、缝隙大、关闭不严密，合页安装粗糙，门窗扇上端未油漆、卫生间门下未油漆；</a:t>
                      </a:r>
                      <a:endParaRPr lang="en-US" sz="1600" b="0">
                        <a:solidFill>
                          <a:schemeClr val="tx1"/>
                        </a:solidFill>
                        <a:uFillTx/>
                        <a:latin typeface="Times New Roman" panose="02020603050405020304" charset="0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  <a:p>
                      <a:pPr indent="0">
                        <a:lnSpc>
                          <a:spcPct val="120000"/>
                        </a:lnSpc>
                        <a:buNone/>
                      </a:pPr>
                      <a:r>
                        <a:rPr lang="en-US" sz="1600" b="0">
                          <a:solidFill>
                            <a:schemeClr val="tx1"/>
                          </a:solidFill>
                          <a:uFillTx/>
                          <a:latin typeface="Times New Roman" panose="0202060305040502030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2、玻璃门门扇下坠，拉手松动、缝隙不均或过宽；</a:t>
                      </a:r>
                      <a:endParaRPr lang="en-US" sz="1600" b="0">
                        <a:solidFill>
                          <a:schemeClr val="tx1"/>
                        </a:solidFill>
                        <a:uFillTx/>
                        <a:latin typeface="Times New Roman" panose="02020603050405020304" charset="0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  <a:p>
                      <a:pPr indent="0">
                        <a:lnSpc>
                          <a:spcPct val="120000"/>
                        </a:lnSpc>
                        <a:buNone/>
                      </a:pPr>
                      <a:r>
                        <a:rPr lang="en-US" sz="1600" b="0">
                          <a:solidFill>
                            <a:schemeClr val="tx1"/>
                          </a:solidFill>
                          <a:uFillTx/>
                          <a:latin typeface="Times New Roman" panose="0202060305040502030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3、铝合金门窗固定不牢固、门窗扇下坠，开启不灵便，划痕明显。</a:t>
                      </a:r>
                      <a:endParaRPr lang="en-US" altLang="en-US" sz="1600" b="0">
                        <a:solidFill>
                          <a:schemeClr val="tx1"/>
                        </a:solidFill>
                        <a:uFillTx/>
                        <a:latin typeface="Times New Roman" panose="02020603050405020304" charset="0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5">
                  <a:txBody>
                    <a:bodyPr/>
                    <a:p>
                      <a:pPr indent="0">
                        <a:lnSpc>
                          <a:spcPct val="120000"/>
                        </a:lnSpc>
                        <a:buNone/>
                      </a:pPr>
                      <a:r>
                        <a:rPr lang="en-US" sz="1600" b="0">
                          <a:solidFill>
                            <a:schemeClr val="tx1"/>
                          </a:solidFill>
                          <a:uFillTx/>
                          <a:latin typeface="Times New Roman" panose="0202060305040502030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</a:t>
                      </a:r>
                      <a:endParaRPr lang="en-US" altLang="en-US" sz="1600" b="0">
                        <a:solidFill>
                          <a:schemeClr val="tx1"/>
                        </a:solidFill>
                        <a:uFillTx/>
                        <a:latin typeface="Times New Roman" panose="02020603050405020304" charset="0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5100">
                <a:tc rowSpan="2">
                  <a:txBody>
                    <a:bodyPr/>
                    <a:p>
                      <a:pPr indent="0" algn="ctr">
                        <a:lnSpc>
                          <a:spcPct val="120000"/>
                        </a:lnSpc>
                        <a:buNone/>
                      </a:pPr>
                      <a:r>
                        <a:rPr lang="en-US" sz="1600" b="0">
                          <a:solidFill>
                            <a:schemeClr val="tx1"/>
                          </a:solidFill>
                          <a:uFillTx/>
                          <a:latin typeface="Times New Roman" panose="0202060305040502030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固定家具及细部</a:t>
                      </a:r>
                      <a:endParaRPr lang="en-US" altLang="en-US" sz="1600" b="0">
                        <a:solidFill>
                          <a:schemeClr val="tx1"/>
                        </a:solidFill>
                        <a:uFillTx/>
                        <a:latin typeface="Times New Roman" panose="02020603050405020304" charset="0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lnSpc>
                          <a:spcPct val="120000"/>
                        </a:lnSpc>
                        <a:buNone/>
                      </a:pPr>
                      <a:r>
                        <a:rPr lang="en-US" sz="1600" b="0">
                          <a:solidFill>
                            <a:schemeClr val="tx1"/>
                          </a:solidFill>
                          <a:uFillTx/>
                          <a:latin typeface="Times New Roman" panose="0202060305040502030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1、木制固定家具门扇翘曲变形，与顶棚、墙体交接不严密、不顺直。</a:t>
                      </a:r>
                      <a:endParaRPr lang="en-US" altLang="en-US" sz="1600" b="0">
                        <a:solidFill>
                          <a:schemeClr val="tx1"/>
                        </a:solidFill>
                        <a:uFillTx/>
                        <a:latin typeface="Times New Roman" panose="02020603050405020304" charset="0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</a:tr>
              <a:tr h="278130"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indent="0">
                        <a:lnSpc>
                          <a:spcPct val="120000"/>
                        </a:lnSpc>
                        <a:buNone/>
                      </a:pPr>
                      <a:r>
                        <a:rPr lang="en-US" sz="1600" b="0">
                          <a:solidFill>
                            <a:schemeClr val="tx1"/>
                          </a:solidFill>
                          <a:uFillTx/>
                          <a:latin typeface="Times New Roman" panose="0202060305040502030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2、阳角线、挂镜线、腰线、踢脚线接口明显高低不平，装饰线收口不好。</a:t>
                      </a:r>
                      <a:endParaRPr lang="en-US" altLang="en-US" sz="1600" b="0">
                        <a:solidFill>
                          <a:schemeClr val="tx1"/>
                        </a:solidFill>
                        <a:uFillTx/>
                        <a:latin typeface="Times New Roman" panose="02020603050405020304" charset="0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</a:tr>
              <a:tr h="212725">
                <a:tc rowSpan="2">
                  <a:txBody>
                    <a:bodyPr/>
                    <a:p>
                      <a:pPr indent="0" algn="ctr">
                        <a:lnSpc>
                          <a:spcPct val="120000"/>
                        </a:lnSpc>
                        <a:buNone/>
                      </a:pPr>
                      <a:r>
                        <a:rPr lang="en-US" sz="1600" b="0">
                          <a:solidFill>
                            <a:schemeClr val="tx1"/>
                          </a:solidFill>
                          <a:uFillTx/>
                          <a:latin typeface="Times New Roman" panose="0202060305040502030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洁具安装</a:t>
                      </a:r>
                      <a:endParaRPr lang="en-US" altLang="en-US" sz="1600" b="0">
                        <a:solidFill>
                          <a:schemeClr val="tx1"/>
                        </a:solidFill>
                        <a:uFillTx/>
                        <a:latin typeface="Times New Roman" panose="02020603050405020304" charset="0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lnSpc>
                          <a:spcPct val="120000"/>
                        </a:lnSpc>
                        <a:buNone/>
                      </a:pPr>
                      <a:r>
                        <a:rPr lang="en-US" sz="1600" b="0">
                          <a:solidFill>
                            <a:schemeClr val="tx1"/>
                          </a:solidFill>
                          <a:uFillTx/>
                          <a:latin typeface="Times New Roman" panose="0202060305040502030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1、洗手台板和卫浴设备靠墙、地部位未采取防水措施、缝隙不均匀、安装不牢。</a:t>
                      </a:r>
                      <a:endParaRPr lang="en-US" altLang="en-US" sz="1600" b="0">
                        <a:solidFill>
                          <a:schemeClr val="tx1"/>
                        </a:solidFill>
                        <a:uFillTx/>
                        <a:latin typeface="Times New Roman" panose="02020603050405020304" charset="0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</a:tr>
              <a:tr h="142875"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indent="0">
                        <a:lnSpc>
                          <a:spcPct val="120000"/>
                        </a:lnSpc>
                        <a:buNone/>
                      </a:pPr>
                      <a:r>
                        <a:rPr lang="en-US" sz="1600" b="0">
                          <a:solidFill>
                            <a:schemeClr val="tx1"/>
                          </a:solidFill>
                          <a:uFillTx/>
                          <a:latin typeface="Times New Roman" panose="0202060305040502030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2、卫浴间成品隔断和配件安装不牢固、不平整。</a:t>
                      </a:r>
                      <a:endParaRPr lang="en-US" altLang="en-US" sz="1600" b="0">
                        <a:solidFill>
                          <a:schemeClr val="tx1"/>
                        </a:solidFill>
                        <a:uFillTx/>
                        <a:latin typeface="Times New Roman" panose="02020603050405020304" charset="0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</a:tr>
              <a:tr h="217805">
                <a:tc>
                  <a:txBody>
                    <a:bodyPr/>
                    <a:p>
                      <a:pPr indent="0" algn="ctr">
                        <a:lnSpc>
                          <a:spcPct val="120000"/>
                        </a:lnSpc>
                        <a:buNone/>
                      </a:pPr>
                      <a:r>
                        <a:rPr lang="en-US" sz="1600" b="0">
                          <a:solidFill>
                            <a:schemeClr val="tx1"/>
                          </a:solidFill>
                          <a:uFillTx/>
                          <a:latin typeface="Times New Roman" panose="0202060305040502030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电器面板安装</a:t>
                      </a:r>
                      <a:endParaRPr lang="en-US" altLang="en-US" sz="1600" b="0">
                        <a:solidFill>
                          <a:schemeClr val="tx1"/>
                        </a:solidFill>
                        <a:uFillTx/>
                        <a:latin typeface="Times New Roman" panose="02020603050405020304" charset="0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lnSpc>
                          <a:spcPct val="120000"/>
                        </a:lnSpc>
                        <a:buNone/>
                      </a:pPr>
                      <a:r>
                        <a:rPr lang="en-US" sz="1600" b="0">
                          <a:solidFill>
                            <a:schemeClr val="tx1"/>
                          </a:solidFill>
                          <a:uFillTx/>
                          <a:latin typeface="Times New Roman" panose="0202060305040502030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相位不准确，电线未分色或缺零线，有裸线、未用套盒、软包未做绝缘防火隔离</a:t>
                      </a:r>
                      <a:endParaRPr lang="en-US" altLang="en-US" sz="1600" b="0">
                        <a:solidFill>
                          <a:schemeClr val="tx1"/>
                        </a:solidFill>
                        <a:uFillTx/>
                        <a:latin typeface="Times New Roman" panose="02020603050405020304" charset="0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p>
                      <a:pPr indent="0" algn="ctr">
                        <a:lnSpc>
                          <a:spcPct val="120000"/>
                        </a:lnSpc>
                        <a:buNone/>
                      </a:pPr>
                      <a:r>
                        <a:rPr lang="en-US" sz="1600" b="0">
                          <a:solidFill>
                            <a:schemeClr val="tx1"/>
                          </a:solidFill>
                          <a:uFillTx/>
                          <a:latin typeface="Times New Roman" panose="0202060305040502030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</a:t>
                      </a:r>
                      <a:endParaRPr lang="en-US" altLang="en-US" sz="1600" b="0">
                        <a:solidFill>
                          <a:schemeClr val="tx1"/>
                        </a:solidFill>
                        <a:uFillTx/>
                        <a:latin typeface="Times New Roman" panose="02020603050405020304" charset="0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3515">
                <a:tc>
                  <a:txBody>
                    <a:bodyPr/>
                    <a:p>
                      <a:pPr indent="0" algn="ctr">
                        <a:lnSpc>
                          <a:spcPct val="120000"/>
                        </a:lnSpc>
                        <a:buNone/>
                      </a:pPr>
                      <a:r>
                        <a:rPr lang="en-US" sz="1600" b="0">
                          <a:solidFill>
                            <a:schemeClr val="tx1"/>
                          </a:solidFill>
                          <a:uFillTx/>
                          <a:latin typeface="Times New Roman" panose="0202060305040502030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消防栓</a:t>
                      </a:r>
                      <a:endParaRPr lang="en-US" altLang="en-US" sz="1600" b="0">
                        <a:solidFill>
                          <a:schemeClr val="tx1"/>
                        </a:solidFill>
                        <a:uFillTx/>
                        <a:latin typeface="Times New Roman" panose="02020603050405020304" charset="0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lnSpc>
                          <a:spcPct val="120000"/>
                        </a:lnSpc>
                        <a:buNone/>
                      </a:pPr>
                      <a:r>
                        <a:rPr lang="en-US" sz="1600" b="0">
                          <a:solidFill>
                            <a:schemeClr val="tx1"/>
                          </a:solidFill>
                          <a:uFillTx/>
                          <a:latin typeface="Times New Roman" panose="0202060305040502030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门开启不便或无开启方向标识，开启角度不符合规范要求，消防箱四周未封堵。</a:t>
                      </a:r>
                      <a:endParaRPr lang="en-US" altLang="en-US" sz="1600" b="0">
                        <a:solidFill>
                          <a:schemeClr val="tx1"/>
                        </a:solidFill>
                        <a:uFillTx/>
                        <a:latin typeface="Times New Roman" panose="02020603050405020304" charset="0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p>
                      <a:pPr indent="0" algn="ctr">
                        <a:lnSpc>
                          <a:spcPct val="120000"/>
                        </a:lnSpc>
                        <a:buNone/>
                      </a:pPr>
                      <a:r>
                        <a:rPr lang="en-US" sz="1600" b="0">
                          <a:solidFill>
                            <a:schemeClr val="tx1"/>
                          </a:solidFill>
                          <a:uFillTx/>
                          <a:latin typeface="Times New Roman" panose="0202060305040502030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其  它</a:t>
                      </a:r>
                      <a:endParaRPr lang="en-US" altLang="en-US" sz="1600" b="0">
                        <a:solidFill>
                          <a:schemeClr val="tx1"/>
                        </a:solidFill>
                        <a:uFillTx/>
                        <a:latin typeface="Times New Roman" panose="02020603050405020304" charset="0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lnSpc>
                          <a:spcPct val="120000"/>
                        </a:lnSpc>
                        <a:buNone/>
                      </a:pPr>
                      <a:r>
                        <a:rPr lang="en-US" sz="1600" b="0">
                          <a:solidFill>
                            <a:schemeClr val="tx1"/>
                          </a:solidFill>
                          <a:uFillTx/>
                          <a:latin typeface="Times New Roman" panose="0202060305040502030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1、不符合规范的其它质量问题。</a:t>
                      </a:r>
                      <a:endParaRPr lang="en-US" altLang="en-US" sz="1600" b="0">
                        <a:solidFill>
                          <a:schemeClr val="tx1"/>
                        </a:solidFill>
                        <a:uFillTx/>
                        <a:latin typeface="Times New Roman" panose="02020603050405020304" charset="0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lnSpc>
                          <a:spcPct val="120000"/>
                        </a:lnSpc>
                        <a:buNone/>
                      </a:pPr>
                      <a:endParaRPr lang="en-US" altLang="en-US" sz="1600" b="0">
                        <a:solidFill>
                          <a:schemeClr val="tx1"/>
                        </a:solidFill>
                        <a:uFillTx/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" name="组合 23"/>
          <p:cNvGrpSpPr/>
          <p:nvPr/>
        </p:nvGrpSpPr>
        <p:grpSpPr>
          <a:xfrm>
            <a:off x="395649" y="210914"/>
            <a:ext cx="7576672" cy="731950"/>
            <a:chOff x="436" y="180"/>
            <a:chExt cx="8809" cy="851"/>
          </a:xfrm>
        </p:grpSpPr>
        <p:pic>
          <p:nvPicPr>
            <p:cNvPr id="3" name="图片 2" descr="图片1"/>
            <p:cNvPicPr>
              <a:picLocks noChangeAspect="1"/>
            </p:cNvPicPr>
            <p:nvPr/>
          </p:nvPicPr>
          <p:blipFill>
            <a:blip r:embed="rId1"/>
            <a:stretch>
              <a:fillRect/>
            </a:stretch>
          </p:blipFill>
          <p:spPr>
            <a:xfrm>
              <a:off x="436" y="180"/>
              <a:ext cx="843" cy="851"/>
            </a:xfrm>
            <a:prstGeom prst="rect">
              <a:avLst/>
            </a:prstGeom>
          </p:spPr>
        </p:pic>
        <p:sp>
          <p:nvSpPr>
            <p:cNvPr id="4" name="文本框 3"/>
            <p:cNvSpPr txBox="1"/>
            <p:nvPr/>
          </p:nvSpPr>
          <p:spPr>
            <a:xfrm>
              <a:off x="1279" y="316"/>
              <a:ext cx="7966" cy="49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r>
                <a:rPr lang="zh-CN" altLang="en-US" sz="2165">
                  <a:solidFill>
                    <a:schemeClr val="accent1"/>
                  </a:solidFill>
                </a:rPr>
                <a:t>四川建力源工程技术咨询有限公司</a:t>
              </a:r>
              <a:endParaRPr lang="zh-CN" altLang="en-US" sz="2165">
                <a:solidFill>
                  <a:schemeClr val="accent1"/>
                </a:solidFill>
              </a:endParaRPr>
            </a:p>
          </p:txBody>
        </p:sp>
      </p:grpSp>
      <p:sp>
        <p:nvSpPr>
          <p:cNvPr id="5" name="文本框 4"/>
          <p:cNvSpPr txBox="1"/>
          <p:nvPr/>
        </p:nvSpPr>
        <p:spPr>
          <a:xfrm>
            <a:off x="1099820" y="974090"/>
            <a:ext cx="3499485" cy="42481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165" dirty="0">
                <a:solidFill>
                  <a:srgbClr val="113A59"/>
                </a:solidFill>
                <a:latin typeface="Times New Roman" panose="02020603050405020304" charset="0"/>
                <a:ea typeface="黑体" panose="02010609060101010101" charset="-122"/>
                <a:cs typeface="Times New Roman" panose="02020603050405020304" charset="0"/>
              </a:rPr>
              <a:t>0</a:t>
            </a:r>
            <a:r>
              <a:rPr lang="en-US" altLang="zh-CN" sz="2165" dirty="0">
                <a:solidFill>
                  <a:srgbClr val="113A59"/>
                </a:solidFill>
                <a:latin typeface="Times New Roman" panose="02020603050405020304" charset="0"/>
                <a:ea typeface="黑体" panose="02010609060101010101" charset="-122"/>
                <a:cs typeface="Times New Roman" panose="02020603050405020304" charset="0"/>
              </a:rPr>
              <a:t>4</a:t>
            </a:r>
            <a:r>
              <a:rPr lang="zh-CN" altLang="en-US" sz="2165" dirty="0">
                <a:solidFill>
                  <a:srgbClr val="113A59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  复查内容</a:t>
            </a:r>
            <a:endParaRPr lang="zh-CN" altLang="en-US" sz="2165" dirty="0">
              <a:solidFill>
                <a:srgbClr val="113A59"/>
              </a:solidFill>
              <a:latin typeface="黑体" panose="02010609060101010101" charset="-122"/>
              <a:ea typeface="黑体" panose="02010609060101010101" charset="-122"/>
              <a:cs typeface="黑体" panose="02010609060101010101" charset="-122"/>
            </a:endParaRPr>
          </a:p>
        </p:txBody>
      </p:sp>
      <p:sp>
        <p:nvSpPr>
          <p:cNvPr id="100" name="文本框 99"/>
          <p:cNvSpPr txBox="1"/>
          <p:nvPr/>
        </p:nvSpPr>
        <p:spPr>
          <a:xfrm>
            <a:off x="1719580" y="1463675"/>
            <a:ext cx="9301480" cy="46037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marL="342900" indent="-342900" fontAlgn="auto">
              <a:lnSpc>
                <a:spcPct val="120000"/>
              </a:lnSpc>
              <a:buClrTx/>
              <a:buSzTx/>
              <a:buFont typeface="Wingdings" panose="05000000000000000000" charset="0"/>
              <a:buChar char="Ø"/>
            </a:pPr>
            <a:r>
              <a:rPr sz="2000" b="0" dirty="0">
                <a:solidFill>
                  <a:srgbClr val="113A59"/>
                </a:solidFill>
                <a:latin typeface="Times New Roman" panose="02020603050405020304" charset="0"/>
                <a:ea typeface="宋体" panose="02010600030101010101" pitchFamily="2" charset="-122"/>
                <a:cs typeface="宋体" panose="02010600030101010101" pitchFamily="2" charset="-122"/>
              </a:rPr>
              <a:t>地面工程（含楼梯、栏杆、扶手等）</a:t>
            </a:r>
            <a:r>
              <a:rPr lang="zh-CN" sz="2000" b="0" dirty="0">
                <a:solidFill>
                  <a:srgbClr val="113A59"/>
                </a:solidFill>
                <a:latin typeface="Times New Roman" panose="02020603050405020304" charset="0"/>
                <a:ea typeface="宋体" panose="02010600030101010101" pitchFamily="2" charset="-122"/>
                <a:cs typeface="宋体" panose="02010600030101010101" pitchFamily="2" charset="-122"/>
              </a:rPr>
              <a:t>，</a:t>
            </a:r>
            <a:r>
              <a:rPr sz="2000" b="0" dirty="0">
                <a:solidFill>
                  <a:srgbClr val="113A59"/>
                </a:solidFill>
                <a:latin typeface="Times New Roman" panose="02020603050405020304" charset="0"/>
                <a:ea typeface="宋体" panose="02010600030101010101" pitchFamily="2" charset="-122"/>
                <a:cs typeface="宋体" panose="02010600030101010101" pitchFamily="2" charset="-122"/>
              </a:rPr>
              <a:t>标准分20分 </a:t>
            </a:r>
            <a:endParaRPr lang="zh-CN" altLang="en-US" sz="2000" b="0" dirty="0">
              <a:solidFill>
                <a:srgbClr val="113A59"/>
              </a:solidFill>
              <a:latin typeface="Times New Roman" panose="02020603050405020304" charset="0"/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  <p:graphicFrame>
        <p:nvGraphicFramePr>
          <p:cNvPr id="6" name="表格 5"/>
          <p:cNvGraphicFramePr/>
          <p:nvPr>
            <p:custDataLst>
              <p:tags r:id="rId2"/>
            </p:custDataLst>
          </p:nvPr>
        </p:nvGraphicFramePr>
        <p:xfrm>
          <a:off x="1797050" y="1918335"/>
          <a:ext cx="8945245" cy="460184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82040"/>
                <a:gridCol w="6844665"/>
                <a:gridCol w="1018540"/>
              </a:tblGrid>
              <a:tr h="446405">
                <a:tc gridSpan="2">
                  <a:txBody>
                    <a:bodyPr/>
                    <a:p>
                      <a:pPr indent="0" algn="ctr">
                        <a:lnSpc>
                          <a:spcPct val="120000"/>
                        </a:lnSpc>
                        <a:buNone/>
                      </a:pPr>
                      <a:r>
                        <a:rPr lang="en-US" sz="1600" b="1">
                          <a:latin typeface="黑体" panose="02010609060101010101" charset="-122"/>
                          <a:ea typeface="黑体" panose="02010609060101010101" charset="-122"/>
                          <a:cs typeface="黑体" panose="02010609060101010101" charset="-122"/>
                        </a:rPr>
                        <a:t>复 查 内 容</a:t>
                      </a:r>
                      <a:endParaRPr lang="en-US" altLang="en-US" sz="1600" b="1">
                        <a:latin typeface="黑体" panose="02010609060101010101" charset="-122"/>
                        <a:ea typeface="黑体" panose="02010609060101010101" charset="-122"/>
                        <a:cs typeface="黑体" panose="02010609060101010101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indent="0" algn="ctr">
                        <a:lnSpc>
                          <a:spcPct val="120000"/>
                        </a:lnSpc>
                        <a:buNone/>
                      </a:pPr>
                      <a:r>
                        <a:rPr lang="en-US" sz="1600" b="1">
                          <a:latin typeface="黑体" panose="02010609060101010101" charset="-122"/>
                          <a:ea typeface="黑体" panose="02010609060101010101" charset="-122"/>
                          <a:cs typeface="黑体" panose="02010609060101010101" charset="-122"/>
                        </a:rPr>
                        <a:t>扣分值</a:t>
                      </a:r>
                      <a:endParaRPr lang="en-US" altLang="en-US" sz="1600" b="1">
                        <a:latin typeface="黑体" panose="02010609060101010101" charset="-122"/>
                        <a:ea typeface="黑体" panose="02010609060101010101" charset="-122"/>
                        <a:cs typeface="黑体" panose="02010609060101010101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06425">
                <a:tc>
                  <a:txBody>
                    <a:bodyPr/>
                    <a:p>
                      <a:pPr indent="0" algn="ctr">
                        <a:lnSpc>
                          <a:spcPct val="120000"/>
                        </a:lnSpc>
                        <a:buNone/>
                      </a:pPr>
                      <a:r>
                        <a:rPr lang="en-US" sz="14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一般观感</a:t>
                      </a:r>
                      <a:endParaRPr lang="en-US" altLang="en-US" sz="14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lnSpc>
                          <a:spcPct val="120000"/>
                        </a:lnSpc>
                        <a:buNone/>
                      </a:pPr>
                      <a:r>
                        <a:rPr lang="en-US" sz="14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地面标高不准确，与客梯和用水间配合不好，地面平整差，坡向不正确，色差大影响整体效果</a:t>
                      </a:r>
                      <a:endParaRPr lang="en-US" altLang="en-US" sz="14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lnSpc>
                          <a:spcPct val="120000"/>
                        </a:lnSpc>
                        <a:buNone/>
                      </a:pPr>
                      <a:r>
                        <a:rPr lang="en-US" sz="14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</a:t>
                      </a:r>
                      <a:endParaRPr lang="en-US" altLang="en-US" sz="14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4660">
                <a:tc>
                  <a:txBody>
                    <a:bodyPr/>
                    <a:p>
                      <a:pPr indent="0" algn="ctr">
                        <a:lnSpc>
                          <a:spcPct val="120000"/>
                        </a:lnSpc>
                        <a:buNone/>
                      </a:pPr>
                      <a:r>
                        <a:rPr lang="en-US" sz="14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木地板地面</a:t>
                      </a:r>
                      <a:endParaRPr lang="en-US" altLang="en-US" sz="14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lnSpc>
                          <a:spcPct val="120000"/>
                        </a:lnSpc>
                        <a:buNone/>
                      </a:pPr>
                      <a:r>
                        <a:rPr lang="en-US" sz="14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1、条形地板铺设方向不正确、板面、不实、响动，拼缝不平直、缝隙过大。</a:t>
                      </a:r>
                      <a:endParaRPr lang="en-US" altLang="en-US" sz="14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lnSpc>
                          <a:spcPct val="120000"/>
                        </a:lnSpc>
                        <a:buNone/>
                      </a:pPr>
                      <a:r>
                        <a:rPr lang="en-US" sz="14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</a:t>
                      </a:r>
                      <a:endParaRPr lang="en-US" altLang="en-US" sz="14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8440">
                <a:tc rowSpan="3">
                  <a:txBody>
                    <a:bodyPr/>
                    <a:p>
                      <a:pPr indent="0" algn="ctr">
                        <a:lnSpc>
                          <a:spcPct val="120000"/>
                        </a:lnSpc>
                        <a:buNone/>
                      </a:pPr>
                      <a:r>
                        <a:rPr lang="en-US" sz="14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板块地面</a:t>
                      </a:r>
                      <a:endParaRPr lang="en-US" altLang="en-US" sz="14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lnSpc>
                          <a:spcPct val="120000"/>
                        </a:lnSpc>
                        <a:buNone/>
                      </a:pPr>
                      <a:r>
                        <a:rPr lang="en-US" sz="14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1、石材地面“返碱”“水渍”污染，色差明显。</a:t>
                      </a:r>
                      <a:endParaRPr lang="en-US" altLang="en-US" sz="14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3">
                  <a:txBody>
                    <a:bodyPr/>
                    <a:p>
                      <a:pPr indent="0">
                        <a:lnSpc>
                          <a:spcPct val="120000"/>
                        </a:lnSpc>
                        <a:buNone/>
                      </a:pPr>
                      <a:r>
                        <a:rPr lang="en-US" sz="14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</a:t>
                      </a:r>
                      <a:endParaRPr lang="en-US" altLang="en-US" sz="14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7495"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p>
                      <a:pPr indent="0">
                        <a:lnSpc>
                          <a:spcPct val="120000"/>
                        </a:lnSpc>
                        <a:buNone/>
                      </a:pPr>
                      <a:r>
                        <a:rPr lang="en-US" sz="14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2、板块地面接缝不平直、局部打磨影响光泽美观；块材崩边掉角、修补痕迹明显。</a:t>
                      </a:r>
                      <a:endParaRPr lang="en-US" altLang="en-US" sz="14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</a:tr>
              <a:tr h="218440"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indent="0">
                        <a:lnSpc>
                          <a:spcPct val="120000"/>
                        </a:lnSpc>
                        <a:buNone/>
                      </a:pPr>
                      <a:r>
                        <a:rPr lang="en-US" sz="14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3、块材地面围边不交圈、切角不到位、套割不严密。</a:t>
                      </a:r>
                      <a:endParaRPr lang="en-US" altLang="en-US" sz="14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</a:tr>
              <a:tr h="218440">
                <a:tc>
                  <a:txBody>
                    <a:bodyPr/>
                    <a:p>
                      <a:pPr indent="0" algn="ctr">
                        <a:lnSpc>
                          <a:spcPct val="120000"/>
                        </a:lnSpc>
                        <a:buNone/>
                      </a:pPr>
                      <a:r>
                        <a:rPr lang="en-US" sz="14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地毯地面</a:t>
                      </a:r>
                      <a:endParaRPr lang="en-US" altLang="en-US" sz="14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lnSpc>
                          <a:spcPct val="120000"/>
                        </a:lnSpc>
                        <a:buNone/>
                      </a:pPr>
                      <a:r>
                        <a:rPr lang="en-US" sz="14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1、地毯表面不平服、起鼓翘边、图案拼花不细，绒面顺光不一致。</a:t>
                      </a:r>
                      <a:endParaRPr lang="en-US" altLang="en-US" sz="14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3">
                  <a:txBody>
                    <a:bodyPr/>
                    <a:p>
                      <a:pPr indent="0">
                        <a:lnSpc>
                          <a:spcPct val="120000"/>
                        </a:lnSpc>
                        <a:buNone/>
                      </a:pPr>
                      <a:r>
                        <a:rPr lang="en-US" sz="14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</a:t>
                      </a:r>
                      <a:endParaRPr lang="en-US" altLang="en-US" sz="14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8440">
                <a:tc rowSpan="2">
                  <a:txBody>
                    <a:bodyPr/>
                    <a:p>
                      <a:pPr indent="0" algn="ctr">
                        <a:lnSpc>
                          <a:spcPct val="120000"/>
                        </a:lnSpc>
                        <a:buNone/>
                      </a:pPr>
                      <a:r>
                        <a:rPr lang="en-US" sz="14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防静电及塑胶地板</a:t>
                      </a:r>
                      <a:endParaRPr lang="en-US" altLang="en-US" sz="14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lnSpc>
                          <a:spcPct val="120000"/>
                        </a:lnSpc>
                        <a:buNone/>
                      </a:pPr>
                      <a:r>
                        <a:rPr lang="en-US" sz="14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1、防静电地板安装不稳固、竣工后无体积电阻率测试报告。</a:t>
                      </a:r>
                      <a:endParaRPr lang="en-US" altLang="en-US" sz="14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</a:tr>
              <a:tr h="227330"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indent="0">
                        <a:lnSpc>
                          <a:spcPct val="120000"/>
                        </a:lnSpc>
                        <a:buNone/>
                      </a:pPr>
                      <a:r>
                        <a:rPr lang="en-US" sz="14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2、塑胶地板明显不平、踢脚线脱胶翘边。</a:t>
                      </a:r>
                      <a:endParaRPr lang="en-US" altLang="en-US" sz="14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</a:tr>
              <a:tr h="218440">
                <a:tc rowSpan="3">
                  <a:txBody>
                    <a:bodyPr/>
                    <a:p>
                      <a:pPr indent="0" algn="ctr">
                        <a:lnSpc>
                          <a:spcPct val="120000"/>
                        </a:lnSpc>
                        <a:buNone/>
                      </a:pPr>
                      <a:r>
                        <a:rPr lang="en-US" sz="14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栏  杆</a:t>
                      </a:r>
                      <a:endParaRPr lang="en-US" sz="14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  <a:p>
                      <a:pPr indent="0" algn="ctr">
                        <a:lnSpc>
                          <a:spcPct val="120000"/>
                        </a:lnSpc>
                        <a:buNone/>
                      </a:pPr>
                      <a:r>
                        <a:rPr lang="en-US" sz="14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扶  手</a:t>
                      </a:r>
                      <a:endParaRPr lang="en-US" altLang="en-US" sz="14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lnSpc>
                          <a:spcPct val="120000"/>
                        </a:lnSpc>
                        <a:buNone/>
                      </a:pPr>
                      <a:r>
                        <a:rPr lang="en-US" sz="14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1、不锈钢栏杆、扶手接缝不平顺、表面拉丝不均匀</a:t>
                      </a:r>
                      <a:endParaRPr lang="en-US" altLang="en-US" sz="14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4">
                  <a:txBody>
                    <a:bodyPr/>
                    <a:p>
                      <a:pPr indent="0" algn="ctr">
                        <a:lnSpc>
                          <a:spcPct val="120000"/>
                        </a:lnSpc>
                        <a:buNone/>
                      </a:pPr>
                      <a:r>
                        <a:rPr lang="en-US" sz="14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</a:t>
                      </a:r>
                      <a:endParaRPr lang="en-US" altLang="en-US" sz="14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1935"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p>
                      <a:pPr indent="0">
                        <a:lnSpc>
                          <a:spcPct val="120000"/>
                        </a:lnSpc>
                        <a:buNone/>
                      </a:pPr>
                      <a:r>
                        <a:rPr lang="en-US" sz="14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2、栏杆立柱固定是否牢固，玻璃栏板安装不平顺、边缘未打磨。</a:t>
                      </a:r>
                      <a:endParaRPr lang="en-US" altLang="en-US" sz="14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</a:tr>
              <a:tr h="227965"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indent="0">
                        <a:lnSpc>
                          <a:spcPct val="120000"/>
                        </a:lnSpc>
                        <a:buNone/>
                      </a:pPr>
                      <a:r>
                        <a:rPr lang="en-US" sz="14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3、木扶手开裂、接头不平、油漆剥落、色泽不均。</a:t>
                      </a:r>
                      <a:endParaRPr lang="en-US" altLang="en-US" sz="14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</a:tr>
              <a:tr h="217805">
                <a:tc>
                  <a:txBody>
                    <a:bodyPr/>
                    <a:p>
                      <a:pPr indent="0" algn="ctr">
                        <a:lnSpc>
                          <a:spcPct val="120000"/>
                        </a:lnSpc>
                        <a:buNone/>
                      </a:pPr>
                      <a:r>
                        <a:rPr lang="en-US" sz="14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地  漏</a:t>
                      </a:r>
                      <a:endParaRPr lang="en-US" altLang="en-US" sz="14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lnSpc>
                          <a:spcPct val="120000"/>
                        </a:lnSpc>
                        <a:buNone/>
                      </a:pPr>
                      <a:r>
                        <a:rPr lang="en-US" sz="14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1、地漏设计不合理、安装不规范。</a:t>
                      </a:r>
                      <a:endParaRPr lang="en-US" altLang="en-US" sz="14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</a:tr>
              <a:tr h="218440">
                <a:tc rowSpan="2">
                  <a:txBody>
                    <a:bodyPr/>
                    <a:p>
                      <a:pPr indent="0" algn="ctr">
                        <a:lnSpc>
                          <a:spcPct val="120000"/>
                        </a:lnSpc>
                        <a:buNone/>
                      </a:pPr>
                      <a:r>
                        <a:rPr lang="en-US" sz="14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其  它</a:t>
                      </a:r>
                      <a:endParaRPr lang="en-US" altLang="en-US" sz="14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lnSpc>
                          <a:spcPct val="120000"/>
                        </a:lnSpc>
                        <a:buNone/>
                      </a:pPr>
                      <a:r>
                        <a:rPr lang="en-US" sz="14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1、厕浴间和有防滑要求的建筑地面是否做防滑处理</a:t>
                      </a:r>
                      <a:endParaRPr lang="en-US" altLang="en-US" sz="14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lnSpc>
                          <a:spcPct val="120000"/>
                        </a:lnSpc>
                        <a:buNone/>
                      </a:pPr>
                      <a:r>
                        <a:rPr lang="en-US" sz="14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</a:t>
                      </a:r>
                      <a:endParaRPr lang="en-US" altLang="en-US" sz="14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7810"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indent="0">
                        <a:lnSpc>
                          <a:spcPct val="120000"/>
                        </a:lnSpc>
                        <a:buNone/>
                      </a:pPr>
                      <a:r>
                        <a:rPr lang="en-US" sz="14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2、不符合规范的其他质量问题</a:t>
                      </a:r>
                      <a:endParaRPr lang="en-US" altLang="en-US" sz="14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lnSpc>
                          <a:spcPct val="120000"/>
                        </a:lnSpc>
                        <a:buNone/>
                      </a:pPr>
                      <a:endParaRPr lang="en-US" altLang="en-US" sz="14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" name="组合 23"/>
          <p:cNvGrpSpPr/>
          <p:nvPr/>
        </p:nvGrpSpPr>
        <p:grpSpPr>
          <a:xfrm>
            <a:off x="395649" y="210914"/>
            <a:ext cx="7576672" cy="731950"/>
            <a:chOff x="436" y="180"/>
            <a:chExt cx="8809" cy="851"/>
          </a:xfrm>
        </p:grpSpPr>
        <p:pic>
          <p:nvPicPr>
            <p:cNvPr id="3" name="图片 2" descr="图片1"/>
            <p:cNvPicPr>
              <a:picLocks noChangeAspect="1"/>
            </p:cNvPicPr>
            <p:nvPr/>
          </p:nvPicPr>
          <p:blipFill>
            <a:blip r:embed="rId1"/>
            <a:stretch>
              <a:fillRect/>
            </a:stretch>
          </p:blipFill>
          <p:spPr>
            <a:xfrm>
              <a:off x="436" y="180"/>
              <a:ext cx="843" cy="851"/>
            </a:xfrm>
            <a:prstGeom prst="rect">
              <a:avLst/>
            </a:prstGeom>
          </p:spPr>
        </p:pic>
        <p:sp>
          <p:nvSpPr>
            <p:cNvPr id="4" name="文本框 3"/>
            <p:cNvSpPr txBox="1"/>
            <p:nvPr/>
          </p:nvSpPr>
          <p:spPr>
            <a:xfrm>
              <a:off x="1279" y="316"/>
              <a:ext cx="7966" cy="49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r>
                <a:rPr lang="zh-CN" altLang="en-US" sz="2165">
                  <a:solidFill>
                    <a:schemeClr val="accent1"/>
                  </a:solidFill>
                </a:rPr>
                <a:t>四川建力源工程技术咨询有限公司</a:t>
              </a:r>
              <a:endParaRPr lang="zh-CN" altLang="en-US" sz="2165">
                <a:solidFill>
                  <a:schemeClr val="accent1"/>
                </a:solidFill>
              </a:endParaRPr>
            </a:p>
          </p:txBody>
        </p:sp>
      </p:grpSp>
      <p:sp>
        <p:nvSpPr>
          <p:cNvPr id="5" name="文本框 4"/>
          <p:cNvSpPr txBox="1"/>
          <p:nvPr/>
        </p:nvSpPr>
        <p:spPr>
          <a:xfrm>
            <a:off x="1099820" y="974090"/>
            <a:ext cx="3499485" cy="42481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165" dirty="0">
                <a:solidFill>
                  <a:srgbClr val="113A59"/>
                </a:solidFill>
                <a:latin typeface="Times New Roman" panose="02020603050405020304" charset="0"/>
                <a:ea typeface="黑体" panose="02010609060101010101" charset="-122"/>
                <a:cs typeface="Times New Roman" panose="02020603050405020304" charset="0"/>
              </a:rPr>
              <a:t>0</a:t>
            </a:r>
            <a:r>
              <a:rPr lang="en-US" altLang="zh-CN" sz="2165" dirty="0">
                <a:solidFill>
                  <a:srgbClr val="113A59"/>
                </a:solidFill>
                <a:latin typeface="Times New Roman" panose="02020603050405020304" charset="0"/>
                <a:ea typeface="黑体" panose="02010609060101010101" charset="-122"/>
                <a:cs typeface="Times New Roman" panose="02020603050405020304" charset="0"/>
              </a:rPr>
              <a:t>4</a:t>
            </a:r>
            <a:r>
              <a:rPr lang="zh-CN" altLang="en-US" sz="2165" dirty="0">
                <a:solidFill>
                  <a:srgbClr val="113A59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  复查内容</a:t>
            </a:r>
            <a:endParaRPr lang="zh-CN" altLang="en-US" sz="2165" dirty="0">
              <a:solidFill>
                <a:srgbClr val="113A59"/>
              </a:solidFill>
              <a:latin typeface="黑体" panose="02010609060101010101" charset="-122"/>
              <a:ea typeface="黑体" panose="02010609060101010101" charset="-122"/>
              <a:cs typeface="黑体" panose="02010609060101010101" charset="-122"/>
            </a:endParaRPr>
          </a:p>
        </p:txBody>
      </p:sp>
      <p:sp>
        <p:nvSpPr>
          <p:cNvPr id="100" name="文本框 99"/>
          <p:cNvSpPr txBox="1"/>
          <p:nvPr/>
        </p:nvSpPr>
        <p:spPr>
          <a:xfrm>
            <a:off x="1719580" y="1463675"/>
            <a:ext cx="9301480" cy="441833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marL="514350" indent="-514350" algn="l" fontAlgn="auto">
              <a:lnSpc>
                <a:spcPct val="190000"/>
              </a:lnSpc>
              <a:buClrTx/>
              <a:buSzTx/>
              <a:buFont typeface="Wingdings" panose="05000000000000000000" charset="0"/>
              <a:buChar char="Ø"/>
            </a:pPr>
            <a:r>
              <a:rPr lang="en-US" sz="2400" b="0" dirty="0">
                <a:solidFill>
                  <a:srgbClr val="113A59"/>
                </a:solidFill>
                <a:uFillTx/>
                <a:latin typeface="Times New Roman" panose="02020603050405020304" charset="0"/>
                <a:ea typeface="宋体" panose="02010600030101010101" pitchFamily="2" charset="-122"/>
                <a:cs typeface="宋体" panose="02010600030101010101" pitchFamily="2" charset="-122"/>
              </a:rPr>
              <a:t>工程总体印象</a:t>
            </a:r>
            <a:endParaRPr lang="en-US" sz="2400" b="0" dirty="0">
              <a:solidFill>
                <a:srgbClr val="113A59"/>
              </a:solidFill>
              <a:uFillTx/>
              <a:latin typeface="Times New Roman" panose="02020603050405020304" charset="0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marL="342900" indent="342265" algn="l" fontAlgn="auto">
              <a:lnSpc>
                <a:spcPct val="190000"/>
              </a:lnSpc>
              <a:buClrTx/>
              <a:buSzTx/>
              <a:buFont typeface="Wingdings" panose="05000000000000000000" charset="0"/>
              <a:buChar char="u"/>
            </a:pPr>
            <a:r>
              <a:rPr lang="zh-CN" altLang="en-US" sz="2000" b="0" dirty="0">
                <a:solidFill>
                  <a:srgbClr val="113A59"/>
                </a:solidFill>
                <a:uFillTx/>
                <a:latin typeface="Times New Roman" panose="02020603050405020304" charset="0"/>
                <a:ea typeface="宋体" panose="02010600030101010101" pitchFamily="2" charset="-122"/>
                <a:cs typeface="宋体" panose="02010600030101010101" pitchFamily="2" charset="-122"/>
              </a:rPr>
              <a:t>标准分10分</a:t>
            </a:r>
            <a:endParaRPr lang="zh-CN" altLang="en-US" sz="2000" b="0" dirty="0">
              <a:solidFill>
                <a:srgbClr val="113A59"/>
              </a:solidFill>
              <a:uFillTx/>
              <a:latin typeface="Times New Roman" panose="02020603050405020304" charset="0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marL="342900" indent="342265" algn="l" fontAlgn="auto">
              <a:lnSpc>
                <a:spcPct val="190000"/>
              </a:lnSpc>
              <a:buClrTx/>
              <a:buSzTx/>
              <a:buFont typeface="Wingdings" panose="05000000000000000000" charset="0"/>
              <a:buChar char="u"/>
            </a:pPr>
            <a:r>
              <a:rPr lang="zh-CN" altLang="en-US" sz="2000" b="0" dirty="0">
                <a:solidFill>
                  <a:srgbClr val="113A59"/>
                </a:solidFill>
                <a:uFillTx/>
                <a:latin typeface="Times New Roman" panose="02020603050405020304" charset="0"/>
                <a:ea typeface="宋体" panose="02010600030101010101" pitchFamily="2" charset="-122"/>
                <a:cs typeface="宋体" panose="02010600030101010101" pitchFamily="2" charset="-122"/>
              </a:rPr>
              <a:t>综合考虑设计实际效果、空间比例尺度、色彩协调、选材合理、使用布局合理性、独特地域文化内涵、防噪音和节能等因素</a:t>
            </a:r>
            <a:endParaRPr lang="zh-CN" altLang="en-US" sz="2000" b="0" dirty="0">
              <a:solidFill>
                <a:srgbClr val="113A59"/>
              </a:solidFill>
              <a:uFillTx/>
              <a:latin typeface="Times New Roman" panose="02020603050405020304" charset="0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marL="514350" indent="-514350" algn="l" fontAlgn="auto">
              <a:lnSpc>
                <a:spcPct val="190000"/>
              </a:lnSpc>
              <a:buClrTx/>
              <a:buSzTx/>
              <a:buFont typeface="Wingdings" panose="05000000000000000000" charset="0"/>
              <a:buChar char="Ø"/>
            </a:pPr>
            <a:r>
              <a:rPr lang="en-US" sz="2400" b="0" dirty="0">
                <a:solidFill>
                  <a:srgbClr val="113A59"/>
                </a:solidFill>
                <a:uFillTx/>
                <a:latin typeface="Times New Roman" panose="02020603050405020304" charset="0"/>
                <a:ea typeface="宋体" panose="02010600030101010101" pitchFamily="2" charset="-122"/>
                <a:cs typeface="宋体" panose="02010600030101010101" pitchFamily="2" charset="-122"/>
              </a:rPr>
              <a:t>新材料、新技术、新工艺</a:t>
            </a:r>
            <a:endParaRPr lang="en-US" sz="2400" b="0" dirty="0">
              <a:solidFill>
                <a:srgbClr val="113A59"/>
              </a:solidFill>
              <a:uFillTx/>
              <a:latin typeface="Times New Roman" panose="02020603050405020304" charset="0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marL="342900" indent="342265" algn="l" fontAlgn="auto">
              <a:lnSpc>
                <a:spcPct val="190000"/>
              </a:lnSpc>
              <a:buClrTx/>
              <a:buSzTx/>
              <a:buFont typeface="Wingdings" panose="05000000000000000000" charset="0"/>
              <a:buChar char="u"/>
            </a:pPr>
            <a:r>
              <a:rPr lang="zh-CN" altLang="en-US" sz="2000" b="0" dirty="0">
                <a:solidFill>
                  <a:srgbClr val="113A59"/>
                </a:solidFill>
                <a:uFillTx/>
                <a:latin typeface="Times New Roman" panose="02020603050405020304" charset="0"/>
                <a:ea typeface="宋体" panose="02010600030101010101" pitchFamily="2" charset="-122"/>
                <a:cs typeface="宋体" panose="02010600030101010101" pitchFamily="2" charset="-122"/>
              </a:rPr>
              <a:t>标准分5分</a:t>
            </a:r>
            <a:endParaRPr lang="zh-CN" altLang="en-US" sz="2000" b="0" dirty="0">
              <a:solidFill>
                <a:srgbClr val="113A59"/>
              </a:solidFill>
              <a:uFillTx/>
              <a:latin typeface="Times New Roman" panose="02020603050405020304" charset="0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marL="342900" indent="342265" algn="l" fontAlgn="auto">
              <a:lnSpc>
                <a:spcPct val="190000"/>
              </a:lnSpc>
              <a:buClrTx/>
              <a:buSzTx/>
              <a:buFont typeface="Wingdings" panose="05000000000000000000" charset="0"/>
              <a:buChar char="u"/>
            </a:pPr>
            <a:r>
              <a:rPr lang="zh-CN" altLang="en-US" sz="2000" b="0" dirty="0">
                <a:solidFill>
                  <a:srgbClr val="113A59"/>
                </a:solidFill>
                <a:uFillTx/>
                <a:latin typeface="Times New Roman" panose="02020603050405020304" charset="0"/>
                <a:ea typeface="宋体" panose="02010600030101010101" pitchFamily="2" charset="-122"/>
                <a:cs typeface="宋体" panose="02010600030101010101" pitchFamily="2" charset="-122"/>
              </a:rPr>
              <a:t>企业未提供相应资料说明及依据，或所提供的资料未通过复查专家评议认可</a:t>
            </a:r>
            <a:r>
              <a:rPr sz="2000" b="0" dirty="0">
                <a:solidFill>
                  <a:srgbClr val="113A59"/>
                </a:solidFill>
                <a:latin typeface="Times New Roman" panose="02020603050405020304" charset="0"/>
                <a:ea typeface="宋体" panose="02010600030101010101" pitchFamily="2" charset="-122"/>
                <a:cs typeface="宋体" panose="02010600030101010101" pitchFamily="2" charset="-122"/>
              </a:rPr>
              <a:t> </a:t>
            </a:r>
            <a:endParaRPr lang="zh-CN" altLang="en-US" sz="2000" b="0" dirty="0">
              <a:solidFill>
                <a:srgbClr val="113A59"/>
              </a:solidFill>
              <a:latin typeface="Times New Roman" panose="02020603050405020304" charset="0"/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1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0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0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0" dur="500"/>
                                        <p:tgtEl>
                                          <p:spTgt spid="10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10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10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603"/>
          <p:cNvSpPr txBox="1"/>
          <p:nvPr/>
        </p:nvSpPr>
        <p:spPr bwMode="auto">
          <a:xfrm>
            <a:off x="3251600" y="1824775"/>
            <a:ext cx="5386070" cy="1090295"/>
          </a:xfrm>
          <a:prstGeom prst="rect">
            <a:avLst/>
          </a:prstGeom>
          <a:noFill/>
        </p:spPr>
        <p:txBody>
          <a:bodyPr wrap="none" lIns="91280" tIns="45641" rIns="91280" bIns="45641">
            <a:spAutoFit/>
          </a:bodyPr>
          <a:lstStyle>
            <a:defPPr>
              <a:defRPr lang="zh-CN"/>
            </a:defPPr>
            <a:lvl1pPr algn="ctr" fontAlgn="auto">
              <a:spcBef>
                <a:spcPts val="0"/>
              </a:spcBef>
              <a:spcAft>
                <a:spcPts val="0"/>
              </a:spcAft>
              <a:defRPr sz="900" spc="300">
                <a:solidFill>
                  <a:srgbClr val="F83003"/>
                </a:solidFill>
                <a:latin typeface="微软雅黑" panose="020B0503020204020204" charset="-122"/>
                <a:ea typeface="微软雅黑" panose="020B0503020204020204" charset="-122"/>
                <a:cs typeface="Arial" panose="020B0604020202020204" pitchFamily="34" charset="0"/>
              </a:defRPr>
            </a:lvl1pPr>
          </a:lstStyle>
          <a:p>
            <a:pPr algn="l"/>
            <a:r>
              <a:rPr lang="zh-CN" altLang="en-US" sz="6500" b="1" dirty="0">
                <a:solidFill>
                  <a:schemeClr val="tx1"/>
                </a:solidFill>
                <a:latin typeface="楷体" panose="02010609060101010101" charset="-122"/>
                <a:ea typeface="楷体" panose="02010609060101010101" charset="-122"/>
              </a:rPr>
              <a:t>感谢您的收看</a:t>
            </a:r>
            <a:endParaRPr lang="zh-CN" altLang="en-US" sz="6500" dirty="0">
              <a:solidFill>
                <a:schemeClr val="tx1"/>
              </a:solidFill>
            </a:endParaRPr>
          </a:p>
        </p:txBody>
      </p:sp>
      <p:sp>
        <p:nvSpPr>
          <p:cNvPr id="3" name="矩形 2"/>
          <p:cNvSpPr/>
          <p:nvPr/>
        </p:nvSpPr>
        <p:spPr>
          <a:xfrm>
            <a:off x="591054" y="3254788"/>
            <a:ext cx="292604" cy="146302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 sz="2165"/>
          </a:p>
        </p:txBody>
      </p:sp>
      <p:grpSp>
        <p:nvGrpSpPr>
          <p:cNvPr id="24" name="组合 23"/>
          <p:cNvGrpSpPr/>
          <p:nvPr/>
        </p:nvGrpSpPr>
        <p:grpSpPr>
          <a:xfrm>
            <a:off x="373286" y="210054"/>
            <a:ext cx="7578392" cy="734530"/>
            <a:chOff x="434" y="226"/>
            <a:chExt cx="8811" cy="854"/>
          </a:xfrm>
        </p:grpSpPr>
        <p:pic>
          <p:nvPicPr>
            <p:cNvPr id="22" name="图片 21" descr="图片1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34" y="226"/>
              <a:ext cx="845" cy="854"/>
            </a:xfrm>
            <a:prstGeom prst="rect">
              <a:avLst/>
            </a:prstGeom>
          </p:spPr>
        </p:pic>
        <p:sp>
          <p:nvSpPr>
            <p:cNvPr id="23" name="文本框 22"/>
            <p:cNvSpPr txBox="1"/>
            <p:nvPr/>
          </p:nvSpPr>
          <p:spPr>
            <a:xfrm>
              <a:off x="1279" y="363"/>
              <a:ext cx="7966" cy="49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r>
                <a:rPr lang="zh-CN" altLang="en-US" sz="2165">
                  <a:solidFill>
                    <a:schemeClr val="accent1"/>
                  </a:solidFill>
                </a:rPr>
                <a:t>四川建力源工程技术咨询有限公司</a:t>
              </a:r>
              <a:endParaRPr lang="zh-CN" altLang="en-US" sz="2165">
                <a:solidFill>
                  <a:schemeClr val="accent1"/>
                </a:solidFill>
              </a:endParaRPr>
            </a:p>
          </p:txBody>
        </p:sp>
      </p:grpSp>
      <p:sp>
        <p:nvSpPr>
          <p:cNvPr id="30727" name="文本框 2"/>
          <p:cNvSpPr txBox="1"/>
          <p:nvPr/>
        </p:nvSpPr>
        <p:spPr>
          <a:xfrm>
            <a:off x="2302503" y="3762291"/>
            <a:ext cx="3360433" cy="155321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r>
              <a:rPr lang="zh-CN" altLang="en-US" sz="1895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</a:rPr>
              <a:t>联系方式 </a:t>
            </a:r>
            <a:endParaRPr lang="zh-CN" altLang="en-US" sz="1895">
              <a:solidFill>
                <a:schemeClr val="tx1"/>
              </a:solidFill>
              <a:uFillTx/>
              <a:latin typeface="Times New Roman" panose="02020603050405020304" charset="0"/>
              <a:ea typeface="宋体" panose="02010600030101010101" pitchFamily="2" charset="-122"/>
            </a:endParaRPr>
          </a:p>
          <a:p>
            <a:pPr>
              <a:lnSpc>
                <a:spcPct val="200000"/>
              </a:lnSpc>
            </a:pPr>
            <a:r>
              <a:rPr lang="zh-CN" altLang="en-US" sz="1895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</a:rPr>
              <a:t>邮箱：lincoon@qq.com</a:t>
            </a:r>
            <a:endParaRPr lang="zh-CN" altLang="en-US" sz="1895">
              <a:solidFill>
                <a:schemeClr val="tx1"/>
              </a:solidFill>
              <a:uFillTx/>
              <a:latin typeface="Times New Roman" panose="02020603050405020304" charset="0"/>
              <a:ea typeface="宋体" panose="02010600030101010101" pitchFamily="2" charset="-122"/>
            </a:endParaRPr>
          </a:p>
          <a:p>
            <a:pPr>
              <a:lnSpc>
                <a:spcPct val="200000"/>
              </a:lnSpc>
            </a:pPr>
            <a:r>
              <a:rPr lang="zh-CN" altLang="en-US" sz="1895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</a:rPr>
              <a:t>电话：13808097142  宋先生</a:t>
            </a:r>
            <a:endParaRPr lang="zh-CN" altLang="en-US" sz="1895">
              <a:solidFill>
                <a:schemeClr val="tx1"/>
              </a:solidFill>
              <a:uFillTx/>
              <a:latin typeface="Times New Roman" panose="02020603050405020304" charset="0"/>
              <a:ea typeface="宋体" panose="02010600030101010101" pitchFamily="2" charset="-122"/>
            </a:endParaRPr>
          </a:p>
        </p:txBody>
      </p:sp>
      <p:grpSp>
        <p:nvGrpSpPr>
          <p:cNvPr id="4" name="组合 3"/>
          <p:cNvGrpSpPr/>
          <p:nvPr/>
        </p:nvGrpSpPr>
        <p:grpSpPr>
          <a:xfrm>
            <a:off x="7955979" y="3690042"/>
            <a:ext cx="1815683" cy="2107196"/>
            <a:chOff x="2090" y="2063"/>
            <a:chExt cx="2950" cy="3385"/>
          </a:xfrm>
        </p:grpSpPr>
        <p:pic>
          <p:nvPicPr>
            <p:cNvPr id="5" name="图片 4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236" y="2063"/>
              <a:ext cx="2659" cy="2659"/>
            </a:xfrm>
            <a:prstGeom prst="rect">
              <a:avLst/>
            </a:prstGeom>
          </p:spPr>
        </p:pic>
        <p:sp>
          <p:nvSpPr>
            <p:cNvPr id="7" name="文本框 6"/>
            <p:cNvSpPr txBox="1"/>
            <p:nvPr/>
          </p:nvSpPr>
          <p:spPr>
            <a:xfrm>
              <a:off x="2090" y="4832"/>
              <a:ext cx="2950" cy="6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pPr algn="ctr"/>
              <a:r>
                <a:rPr lang="zh-CN" altLang="en-US" sz="1895">
                  <a:solidFill>
                    <a:schemeClr val="tx1"/>
                  </a:solidFill>
                  <a:uFillTx/>
                  <a:latin typeface="Times New Roman" panose="02020603050405020304" charset="0"/>
                  <a:ea typeface="宋体" panose="02010600030101010101" pitchFamily="2" charset="-122"/>
                </a:rPr>
                <a:t>公司网站</a:t>
              </a:r>
              <a:endParaRPr lang="zh-CN" altLang="en-US" sz="1895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4" dur="500"/>
                                        <p:tgtEl>
                                          <p:spTgt spid="307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072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634059" y="3331680"/>
            <a:ext cx="465125" cy="146302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165"/>
          </a:p>
        </p:txBody>
      </p:sp>
      <p:sp>
        <p:nvSpPr>
          <p:cNvPr id="4" name="矩形 3"/>
          <p:cNvSpPr/>
          <p:nvPr/>
        </p:nvSpPr>
        <p:spPr>
          <a:xfrm>
            <a:off x="2286083" y="1411790"/>
            <a:ext cx="97535" cy="877812"/>
          </a:xfrm>
          <a:prstGeom prst="rect">
            <a:avLst/>
          </a:prstGeom>
          <a:solidFill>
            <a:srgbClr val="2259A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165"/>
          </a:p>
        </p:txBody>
      </p:sp>
      <p:sp>
        <p:nvSpPr>
          <p:cNvPr id="5" name="TextBox 603"/>
          <p:cNvSpPr txBox="1"/>
          <p:nvPr/>
        </p:nvSpPr>
        <p:spPr bwMode="auto">
          <a:xfrm>
            <a:off x="1274377" y="1996929"/>
            <a:ext cx="808990" cy="1424940"/>
          </a:xfrm>
          <a:prstGeom prst="rect">
            <a:avLst/>
          </a:prstGeom>
          <a:noFill/>
        </p:spPr>
        <p:txBody>
          <a:bodyPr wrap="none" lIns="91280" tIns="45641" rIns="91280" bIns="45641">
            <a:spAutoFit/>
          </a:bodyPr>
          <a:lstStyle>
            <a:defPPr>
              <a:defRPr lang="zh-CN"/>
            </a:defPPr>
            <a:lvl1pPr algn="ctr" fontAlgn="auto">
              <a:spcBef>
                <a:spcPts val="0"/>
              </a:spcBef>
              <a:spcAft>
                <a:spcPts val="0"/>
              </a:spcAft>
              <a:defRPr sz="900" spc="300">
                <a:solidFill>
                  <a:srgbClr val="F83003"/>
                </a:solidFill>
                <a:latin typeface="微软雅黑" panose="020B0503020204020204" charset="-122"/>
                <a:ea typeface="微软雅黑" panose="020B0503020204020204" charset="-122"/>
                <a:cs typeface="Arial" panose="020B0604020202020204" pitchFamily="34" charset="0"/>
              </a:defRPr>
            </a:lvl1pPr>
          </a:lstStyle>
          <a:p>
            <a:pPr algn="l"/>
            <a:r>
              <a:rPr lang="zh-CN" altLang="en-US" sz="4335" spc="600" dirty="0">
                <a:solidFill>
                  <a:schemeClr val="tx1"/>
                </a:solidFill>
              </a:rPr>
              <a:t>目</a:t>
            </a:r>
            <a:endParaRPr lang="zh-CN" altLang="en-US" sz="4335" spc="600" dirty="0">
              <a:solidFill>
                <a:schemeClr val="tx1"/>
              </a:solidFill>
            </a:endParaRPr>
          </a:p>
          <a:p>
            <a:pPr algn="l"/>
            <a:r>
              <a:rPr lang="zh-CN" altLang="en-US" sz="4335" spc="600" dirty="0">
                <a:solidFill>
                  <a:schemeClr val="tx1"/>
                </a:solidFill>
              </a:rPr>
              <a:t>录</a:t>
            </a:r>
            <a:endParaRPr lang="zh-CN" altLang="en-US" sz="4335" spc="0" dirty="0">
              <a:solidFill>
                <a:schemeClr val="tx1"/>
              </a:solidFill>
            </a:endParaRPr>
          </a:p>
        </p:txBody>
      </p:sp>
      <p:grpSp>
        <p:nvGrpSpPr>
          <p:cNvPr id="2" name="组合 1"/>
          <p:cNvGrpSpPr/>
          <p:nvPr/>
        </p:nvGrpSpPr>
        <p:grpSpPr>
          <a:xfrm>
            <a:off x="395649" y="210914"/>
            <a:ext cx="7576672" cy="731950"/>
            <a:chOff x="436" y="180"/>
            <a:chExt cx="8809" cy="851"/>
          </a:xfrm>
        </p:grpSpPr>
        <p:pic>
          <p:nvPicPr>
            <p:cNvPr id="3" name="图片 2" descr="图片1">
              <a:hlinkClick r:id="rId2" action="ppaction://hlinksldjump"/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36" y="180"/>
              <a:ext cx="843" cy="851"/>
            </a:xfrm>
            <a:prstGeom prst="rect">
              <a:avLst/>
            </a:prstGeom>
          </p:spPr>
        </p:pic>
        <p:sp>
          <p:nvSpPr>
            <p:cNvPr id="6" name="文本框 5"/>
            <p:cNvSpPr txBox="1"/>
            <p:nvPr/>
          </p:nvSpPr>
          <p:spPr>
            <a:xfrm>
              <a:off x="1279" y="316"/>
              <a:ext cx="7966" cy="54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r>
                <a:rPr lang="zh-CN" altLang="en-US" sz="2440">
                  <a:solidFill>
                    <a:schemeClr val="accent1"/>
                  </a:solidFill>
                </a:rPr>
                <a:t>四川建力源工程技术咨询有限公司</a:t>
              </a:r>
              <a:endParaRPr lang="zh-CN" altLang="en-US" sz="2440">
                <a:solidFill>
                  <a:schemeClr val="accent1"/>
                </a:solidFill>
              </a:endParaRPr>
            </a:p>
          </p:txBody>
        </p:sp>
      </p:grpSp>
      <p:graphicFrame>
        <p:nvGraphicFramePr>
          <p:cNvPr id="8" name="表格 7"/>
          <p:cNvGraphicFramePr/>
          <p:nvPr>
            <p:custDataLst>
              <p:tags r:id="rId4"/>
            </p:custDataLst>
          </p:nvPr>
        </p:nvGraphicFramePr>
        <p:xfrm>
          <a:off x="3298584" y="2285725"/>
          <a:ext cx="5229225" cy="258000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74775"/>
                <a:gridCol w="3854450"/>
              </a:tblGrid>
              <a:tr h="64516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2400" b="0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01</a:t>
                      </a:r>
                      <a:endParaRPr lang="en-US" altLang="en-US" sz="2400" b="0">
                        <a:solidFill>
                          <a:srgbClr val="000000"/>
                        </a:solidFill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7202" marR="17202" marT="17202" marB="61926" vert="horz" anchor="ctr">
                    <a:lnL w="1905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altLang="en-US" sz="2400" b="0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Times New Roman" panose="02020603050405020304" charset="0"/>
                          <a:cs typeface="Times New Roman" panose="02020603050405020304" charset="0"/>
                          <a:hlinkClick r:id="rId5" tooltip="" action="ppaction://hlinksldjump"/>
                        </a:rPr>
                        <a:t>评分标准及要求</a:t>
                      </a:r>
                      <a:endParaRPr lang="en-US" altLang="en-US" sz="2400" b="0">
                        <a:solidFill>
                          <a:srgbClr val="000000"/>
                        </a:solidFill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7202" marR="17202" marT="17202" marB="61926" vert="horz" anchor="ctr">
                    <a:lnL w="1905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0"/>
                    </a:gradFill>
                  </a:tcPr>
                </a:tc>
              </a:tr>
              <a:tr h="64389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2400" b="0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02</a:t>
                      </a:r>
                      <a:endParaRPr lang="en-US" altLang="en-US" sz="2400" b="0">
                        <a:solidFill>
                          <a:srgbClr val="000000"/>
                        </a:solidFill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7202" marR="17202" marT="17202" marB="61926" vert="horz" anchor="ctr">
                    <a:lnL w="1905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2400" b="0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  <a:hlinkClick r:id="rId6" tooltip="" action="ppaction://hlinksldjump"/>
                        </a:rPr>
                        <a:t>主要执行规范和标准</a:t>
                      </a:r>
                      <a:endParaRPr lang="en-US" sz="2400" b="0">
                        <a:solidFill>
                          <a:srgbClr val="000000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7202" marR="17202" marT="17202" marB="61926" vert="horz" anchor="ctr">
                    <a:lnL w="1905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0"/>
                    </a:gradFill>
                  </a:tcPr>
                </a:tc>
              </a:tr>
              <a:tr h="64516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2400" b="0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03</a:t>
                      </a:r>
                      <a:endParaRPr lang="en-US" altLang="en-US" sz="2400" b="0">
                        <a:solidFill>
                          <a:srgbClr val="000000"/>
                        </a:solidFill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7202" marR="17202" marT="17202" marB="61926" vert="horz" anchor="ctr">
                    <a:lnL w="1905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altLang="en-US" sz="2400" b="0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Times New Roman" panose="02020603050405020304" charset="0"/>
                          <a:cs typeface="Times New Roman" panose="02020603050405020304" charset="0"/>
                          <a:hlinkClick r:id="rId7" tooltip="" action="ppaction://hlinksldjump"/>
                        </a:rPr>
                        <a:t>复查要求</a:t>
                      </a:r>
                      <a:endParaRPr lang="en-US" altLang="en-US" sz="2400" b="0">
                        <a:solidFill>
                          <a:srgbClr val="000000"/>
                        </a:solidFill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7202" marR="17202" marT="17202" marB="61926" vert="horz" anchor="ctr">
                    <a:lnL w="1905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0"/>
                    </a:gradFill>
                  </a:tcPr>
                </a:tc>
              </a:tr>
              <a:tr h="645795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2400" b="0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04</a:t>
                      </a:r>
                      <a:endParaRPr lang="en-US" altLang="en-US" sz="2400" b="0">
                        <a:solidFill>
                          <a:srgbClr val="000000"/>
                        </a:solidFill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7202" marR="17202" marT="17202" marB="61926" vert="horz" anchor="ctr">
                    <a:lnL w="1905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altLang="en-US" sz="2400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Times New Roman" panose="02020603050405020304" charset="0"/>
                          <a:cs typeface="Times New Roman" panose="02020603050405020304" charset="0"/>
                          <a:sym typeface="+mn-ea"/>
                          <a:hlinkClick r:id="rId8" tooltip="" action="ppaction://hlinksldjump"/>
                        </a:rPr>
                        <a:t>复查内容</a:t>
                      </a:r>
                      <a:endParaRPr lang="en-US" altLang="en-US" sz="2400" b="0">
                        <a:solidFill>
                          <a:srgbClr val="000000"/>
                        </a:solidFill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  <a:sym typeface="+mn-ea"/>
                      </a:endParaRPr>
                    </a:p>
                  </a:txBody>
                  <a:tcPr marL="17202" marR="17202" marT="17202" marB="61926" vert="horz" anchor="ctr">
                    <a:lnL w="1905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0"/>
                    </a:gradFill>
                  </a:tcPr>
                </a:tc>
              </a:tr>
            </a:tbl>
          </a:graphicData>
        </a:graphic>
      </p:graphicFrame>
    </p:spTree>
    <p:custDataLst>
      <p:tags r:id="rId9"/>
    </p:custData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ldLvl="0" animBg="1"/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" name="组合 23"/>
          <p:cNvGrpSpPr/>
          <p:nvPr/>
        </p:nvGrpSpPr>
        <p:grpSpPr>
          <a:xfrm>
            <a:off x="395649" y="210914"/>
            <a:ext cx="7576672" cy="731950"/>
            <a:chOff x="436" y="180"/>
            <a:chExt cx="8809" cy="851"/>
          </a:xfrm>
        </p:grpSpPr>
        <p:pic>
          <p:nvPicPr>
            <p:cNvPr id="3" name="图片 2" descr="图片1">
              <a:hlinkClick r:id="rId1" action="ppaction://hlinksldjump"/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36" y="180"/>
              <a:ext cx="843" cy="851"/>
            </a:xfrm>
            <a:prstGeom prst="rect">
              <a:avLst/>
            </a:prstGeom>
          </p:spPr>
        </p:pic>
        <p:sp>
          <p:nvSpPr>
            <p:cNvPr id="4" name="文本框 3"/>
            <p:cNvSpPr txBox="1"/>
            <p:nvPr/>
          </p:nvSpPr>
          <p:spPr>
            <a:xfrm>
              <a:off x="1279" y="316"/>
              <a:ext cx="7966" cy="49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r>
                <a:rPr lang="zh-CN" altLang="en-US" sz="2165">
                  <a:solidFill>
                    <a:schemeClr val="accent1"/>
                  </a:solidFill>
                </a:rPr>
                <a:t>四川建力源工程技术咨询有限公司</a:t>
              </a:r>
              <a:endParaRPr lang="zh-CN" altLang="en-US" sz="2165">
                <a:solidFill>
                  <a:schemeClr val="accent1"/>
                </a:solidFill>
              </a:endParaRPr>
            </a:p>
          </p:txBody>
        </p:sp>
      </p:grpSp>
      <p:sp>
        <p:nvSpPr>
          <p:cNvPr id="5" name="文本框 4"/>
          <p:cNvSpPr txBox="1"/>
          <p:nvPr/>
        </p:nvSpPr>
        <p:spPr>
          <a:xfrm>
            <a:off x="1099820" y="974090"/>
            <a:ext cx="2870200" cy="42481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165" dirty="0">
                <a:solidFill>
                  <a:srgbClr val="113A59"/>
                </a:solidFill>
                <a:latin typeface="Times New Roman" panose="02020603050405020304" charset="0"/>
                <a:ea typeface="黑体" panose="02010609060101010101" charset="-122"/>
                <a:cs typeface="Times New Roman" panose="02020603050405020304" charset="0"/>
              </a:rPr>
              <a:t>01</a:t>
            </a:r>
            <a:r>
              <a:rPr lang="zh-CN" altLang="en-US" sz="2165" dirty="0">
                <a:solidFill>
                  <a:srgbClr val="113A59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  评分标准及要求</a:t>
            </a:r>
            <a:endParaRPr lang="zh-CN" altLang="en-US" sz="2165" dirty="0">
              <a:solidFill>
                <a:srgbClr val="113A59"/>
              </a:solidFill>
              <a:latin typeface="黑体" panose="02010609060101010101" charset="-122"/>
              <a:ea typeface="黑体" panose="02010609060101010101" charset="-122"/>
              <a:cs typeface="黑体" panose="02010609060101010101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1774190" y="1650365"/>
            <a:ext cx="9415780" cy="455993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marL="514350" indent="-514350" algn="l">
              <a:lnSpc>
                <a:spcPct val="220000"/>
              </a:lnSpc>
              <a:buFont typeface="Wingdings" panose="05000000000000000000" charset="0"/>
              <a:buChar char="Ø"/>
            </a:pPr>
            <a:r>
              <a:rPr lang="en-US" sz="2400" dirty="0">
                <a:solidFill>
                  <a:srgbClr val="113A59"/>
                </a:solidFill>
                <a:uFillTx/>
                <a:latin typeface="Times New Roman" panose="02020603050405020304" charset="0"/>
                <a:ea typeface="宋体" panose="02010600030101010101" pitchFamily="2" charset="-122"/>
                <a:cs typeface="宋体" panose="02010600030101010101" pitchFamily="2" charset="-122"/>
              </a:rPr>
              <a:t>总分为100分</a:t>
            </a:r>
            <a:r>
              <a:rPr lang="zh-CN" altLang="en-US" sz="2400" dirty="0">
                <a:solidFill>
                  <a:srgbClr val="113A59"/>
                </a:solidFill>
                <a:uFillTx/>
                <a:latin typeface="Times New Roman" panose="02020603050405020304" charset="0"/>
                <a:ea typeface="宋体" panose="02010600030101010101" pitchFamily="2" charset="-122"/>
                <a:cs typeface="宋体" panose="02010600030101010101" pitchFamily="2" charset="-122"/>
              </a:rPr>
              <a:t>，评分采用扣分法</a:t>
            </a:r>
            <a:endParaRPr lang="zh-CN" altLang="en-US" sz="2400" dirty="0">
              <a:solidFill>
                <a:srgbClr val="113A59"/>
              </a:solidFill>
              <a:uFillTx/>
              <a:latin typeface="Times New Roman" panose="02020603050405020304" charset="0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marL="514350" indent="-514350" algn="l">
              <a:lnSpc>
                <a:spcPct val="220000"/>
              </a:lnSpc>
              <a:buFont typeface="Wingdings" panose="05000000000000000000" charset="0"/>
              <a:buChar char="Ø"/>
            </a:pPr>
            <a:r>
              <a:rPr lang="zh-CN" altLang="en-US" sz="2400" dirty="0">
                <a:solidFill>
                  <a:srgbClr val="113A59"/>
                </a:solidFill>
                <a:uFillTx/>
                <a:latin typeface="Times New Roman" panose="02020603050405020304" charset="0"/>
                <a:ea typeface="宋体" panose="02010600030101010101" pitchFamily="2" charset="-122"/>
                <a:cs typeface="宋体" panose="02010600030101010101" pitchFamily="2" charset="-122"/>
              </a:rPr>
              <a:t>复查表中所列均为工程复查的必查和主查内容</a:t>
            </a:r>
            <a:endParaRPr lang="zh-CN" altLang="en-US" sz="2400" dirty="0">
              <a:solidFill>
                <a:srgbClr val="113A59"/>
              </a:solidFill>
              <a:uFillTx/>
              <a:latin typeface="Times New Roman" panose="02020603050405020304" charset="0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marL="342900" indent="342265" algn="l" fontAlgn="auto">
              <a:lnSpc>
                <a:spcPct val="220000"/>
              </a:lnSpc>
              <a:buFont typeface="Wingdings" panose="05000000000000000000" charset="0"/>
              <a:buChar char="u"/>
            </a:pPr>
            <a:r>
              <a:rPr lang="zh-CN" altLang="en-US" sz="2000" dirty="0">
                <a:solidFill>
                  <a:srgbClr val="113A59"/>
                </a:solidFill>
                <a:uFillTx/>
                <a:latin typeface="Times New Roman" panose="02020603050405020304" charset="0"/>
                <a:ea typeface="宋体" panose="02010600030101010101" pitchFamily="2" charset="-122"/>
                <a:cs typeface="宋体" panose="02010600030101010101" pitchFamily="2" charset="-122"/>
              </a:rPr>
              <a:t>复查小组可作必要的补充和调整，但</a:t>
            </a:r>
            <a:r>
              <a:rPr lang="zh-CN" altLang="en-US" sz="2000" b="1" dirty="0">
                <a:solidFill>
                  <a:srgbClr val="113A59"/>
                </a:solidFill>
                <a:uFillTx/>
                <a:latin typeface="Times New Roman" panose="02020603050405020304" charset="0"/>
                <a:ea typeface="宋体" panose="02010600030101010101" pitchFamily="2" charset="-122"/>
                <a:cs typeface="宋体" panose="02010600030101010101" pitchFamily="2" charset="-122"/>
              </a:rPr>
              <a:t>必查项目不可取消</a:t>
            </a:r>
            <a:endParaRPr lang="zh-CN" altLang="en-US" sz="2000" b="1" dirty="0">
              <a:solidFill>
                <a:srgbClr val="113A59"/>
              </a:solidFill>
              <a:uFillTx/>
              <a:latin typeface="Times New Roman" panose="02020603050405020304" charset="0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marL="342900" indent="-342900" algn="l">
              <a:lnSpc>
                <a:spcPct val="220000"/>
              </a:lnSpc>
              <a:buFont typeface="Wingdings" panose="05000000000000000000" charset="0"/>
              <a:buChar char="Ø"/>
            </a:pPr>
            <a:r>
              <a:rPr lang="zh-CN" altLang="en-US" sz="2400" dirty="0">
                <a:solidFill>
                  <a:srgbClr val="113A59"/>
                </a:solidFill>
                <a:uFillTx/>
                <a:latin typeface="Times New Roman" panose="02020603050405020304" charset="0"/>
                <a:ea typeface="宋体" panose="02010600030101010101" pitchFamily="2" charset="-122"/>
                <a:cs typeface="宋体" panose="02010600030101010101" pitchFamily="2" charset="-122"/>
              </a:rPr>
              <a:t>评分记录</a:t>
            </a:r>
            <a:endParaRPr lang="zh-CN" altLang="en-US" sz="2400" dirty="0">
              <a:solidFill>
                <a:srgbClr val="113A59"/>
              </a:solidFill>
              <a:uFillTx/>
              <a:latin typeface="Times New Roman" panose="02020603050405020304" charset="0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marL="342900" indent="342265" algn="l">
              <a:lnSpc>
                <a:spcPct val="220000"/>
              </a:lnSpc>
              <a:buClrTx/>
              <a:buSzTx/>
              <a:buFont typeface="Wingdings" panose="05000000000000000000" charset="0"/>
              <a:buChar char="u"/>
            </a:pPr>
            <a:r>
              <a:rPr lang="zh-CN" altLang="en-US" sz="2000" dirty="0">
                <a:solidFill>
                  <a:srgbClr val="113A59"/>
                </a:solidFill>
                <a:uFillTx/>
                <a:latin typeface="Times New Roman" panose="02020603050405020304" charset="0"/>
                <a:ea typeface="宋体" panose="02010600030101010101" pitchFamily="2" charset="-122"/>
                <a:cs typeface="宋体" panose="02010600030101010101" pitchFamily="2" charset="-122"/>
              </a:rPr>
              <a:t>各大项评分在申报表工程复查表中</a:t>
            </a:r>
            <a:r>
              <a:rPr lang="zh-CN" altLang="en-US" sz="2000" dirty="0">
                <a:solidFill>
                  <a:srgbClr val="113A59"/>
                </a:solidFill>
                <a:uFillTx/>
                <a:latin typeface="Times New Roman" panose="02020603050405020304" charset="0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记录</a:t>
            </a:r>
            <a:endParaRPr lang="zh-CN" altLang="en-US" sz="2000" dirty="0">
              <a:solidFill>
                <a:srgbClr val="113A59"/>
              </a:solidFill>
              <a:uFillTx/>
              <a:latin typeface="Times New Roman" panose="02020603050405020304" charset="0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marL="342900" indent="342265" algn="l">
              <a:lnSpc>
                <a:spcPct val="220000"/>
              </a:lnSpc>
              <a:buClrTx/>
              <a:buSzTx/>
              <a:buFont typeface="Wingdings" panose="05000000000000000000" charset="0"/>
              <a:buChar char="u"/>
            </a:pPr>
            <a:r>
              <a:rPr lang="zh-CN" altLang="en-US" sz="2000" dirty="0">
                <a:solidFill>
                  <a:srgbClr val="113A59"/>
                </a:solidFill>
                <a:uFillTx/>
                <a:latin typeface="Times New Roman" panose="02020603050405020304" charset="0"/>
                <a:ea typeface="宋体" panose="02010600030101010101" pitchFamily="2" charset="-122"/>
                <a:cs typeface="宋体" panose="02010600030101010101" pitchFamily="2" charset="-122"/>
              </a:rPr>
              <a:t>扣分在复查记实栏中作详细说明</a:t>
            </a:r>
            <a:endParaRPr lang="zh-CN" altLang="en-US" sz="2000" dirty="0">
              <a:solidFill>
                <a:srgbClr val="113A59"/>
              </a:solidFill>
              <a:uFillTx/>
              <a:latin typeface="Times New Roman" panose="02020603050405020304" charset="0"/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" name="组合 23"/>
          <p:cNvGrpSpPr/>
          <p:nvPr/>
        </p:nvGrpSpPr>
        <p:grpSpPr>
          <a:xfrm>
            <a:off x="395649" y="210914"/>
            <a:ext cx="7576672" cy="731950"/>
            <a:chOff x="436" y="180"/>
            <a:chExt cx="8809" cy="851"/>
          </a:xfrm>
        </p:grpSpPr>
        <p:pic>
          <p:nvPicPr>
            <p:cNvPr id="3" name="图片 2" descr="图片1"/>
            <p:cNvPicPr>
              <a:picLocks noChangeAspect="1"/>
            </p:cNvPicPr>
            <p:nvPr/>
          </p:nvPicPr>
          <p:blipFill>
            <a:blip r:embed="rId1"/>
            <a:stretch>
              <a:fillRect/>
            </a:stretch>
          </p:blipFill>
          <p:spPr>
            <a:xfrm>
              <a:off x="436" y="180"/>
              <a:ext cx="843" cy="851"/>
            </a:xfrm>
            <a:prstGeom prst="rect">
              <a:avLst/>
            </a:prstGeom>
          </p:spPr>
        </p:pic>
        <p:sp>
          <p:nvSpPr>
            <p:cNvPr id="4" name="文本框 3"/>
            <p:cNvSpPr txBox="1"/>
            <p:nvPr/>
          </p:nvSpPr>
          <p:spPr>
            <a:xfrm>
              <a:off x="1279" y="316"/>
              <a:ext cx="7966" cy="49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r>
                <a:rPr lang="zh-CN" altLang="en-US" sz="2165">
                  <a:solidFill>
                    <a:schemeClr val="accent1"/>
                  </a:solidFill>
                </a:rPr>
                <a:t>四川建力源工程技术咨询有限公司</a:t>
              </a:r>
              <a:endParaRPr lang="zh-CN" altLang="en-US" sz="2165">
                <a:solidFill>
                  <a:schemeClr val="accent1"/>
                </a:solidFill>
              </a:endParaRPr>
            </a:p>
          </p:txBody>
        </p:sp>
      </p:grpSp>
      <p:sp>
        <p:nvSpPr>
          <p:cNvPr id="5" name="文本框 4"/>
          <p:cNvSpPr txBox="1"/>
          <p:nvPr/>
        </p:nvSpPr>
        <p:spPr>
          <a:xfrm>
            <a:off x="1099820" y="974090"/>
            <a:ext cx="3499485" cy="42481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165" dirty="0">
                <a:solidFill>
                  <a:srgbClr val="113A59"/>
                </a:solidFill>
                <a:latin typeface="Times New Roman" panose="02020603050405020304" charset="0"/>
                <a:ea typeface="黑体" panose="02010609060101010101" charset="-122"/>
                <a:cs typeface="Times New Roman" panose="02020603050405020304" charset="0"/>
              </a:rPr>
              <a:t>0</a:t>
            </a:r>
            <a:r>
              <a:rPr lang="en-US" altLang="zh-CN" sz="2165" dirty="0">
                <a:solidFill>
                  <a:srgbClr val="113A59"/>
                </a:solidFill>
                <a:latin typeface="Times New Roman" panose="02020603050405020304" charset="0"/>
                <a:ea typeface="黑体" panose="02010609060101010101" charset="-122"/>
                <a:cs typeface="Times New Roman" panose="02020603050405020304" charset="0"/>
              </a:rPr>
              <a:t>2</a:t>
            </a:r>
            <a:r>
              <a:rPr lang="zh-CN" altLang="en-US" sz="2165" dirty="0">
                <a:solidFill>
                  <a:srgbClr val="113A59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  </a:t>
            </a:r>
            <a:r>
              <a:rPr lang="zh-CN" altLang="en-US" sz="2165" dirty="0">
                <a:solidFill>
                  <a:srgbClr val="113A59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+mn-ea"/>
              </a:rPr>
              <a:t>主要执行规范和标准</a:t>
            </a:r>
            <a:endParaRPr lang="zh-CN" altLang="en-US" sz="2165" dirty="0">
              <a:solidFill>
                <a:srgbClr val="113A59"/>
              </a:solidFill>
              <a:latin typeface="黑体" panose="02010609060101010101" charset="-122"/>
              <a:ea typeface="黑体" panose="02010609060101010101" charset="-122"/>
              <a:cs typeface="黑体" panose="02010609060101010101" charset="-122"/>
            </a:endParaRPr>
          </a:p>
        </p:txBody>
      </p:sp>
      <p:graphicFrame>
        <p:nvGraphicFramePr>
          <p:cNvPr id="2" name="表格 1"/>
          <p:cNvGraphicFramePr/>
          <p:nvPr>
            <p:custDataLst>
              <p:tags r:id="rId2"/>
            </p:custDataLst>
          </p:nvPr>
        </p:nvGraphicFramePr>
        <p:xfrm>
          <a:off x="2550160" y="1523535"/>
          <a:ext cx="7150100" cy="47986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75335"/>
                <a:gridCol w="6374765"/>
              </a:tblGrid>
              <a:tr h="323850">
                <a:tc>
                  <a:txBody>
                    <a:bodyPr/>
                    <a:p>
                      <a:pPr indent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CN" sz="1400" b="1" spc="120">
                          <a:solidFill>
                            <a:srgbClr val="646464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序号</a:t>
                      </a:r>
                      <a:endParaRPr lang="zh-CN" sz="1400" b="1" spc="120">
                        <a:solidFill>
                          <a:srgbClr val="646464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177800" marR="177800" marT="6350" marB="6350" vert="horz" anchor="ctr">
                    <a:lnL w="9525">
                      <a:solidFill>
                        <a:srgbClr val="646464"/>
                      </a:solidFill>
                      <a:prstDash val="sysDash"/>
                    </a:lnL>
                    <a:lnR w="9525">
                      <a:solidFill>
                        <a:srgbClr val="646464"/>
                      </a:solidFill>
                      <a:prstDash val="sysDash"/>
                    </a:lnR>
                    <a:lnT w="28575">
                      <a:solidFill>
                        <a:srgbClr val="646464"/>
                      </a:solidFill>
                      <a:prstDash val="solid"/>
                    </a:lnT>
                    <a:lnB w="28575">
                      <a:solidFill>
                        <a:srgbClr val="646464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CN" sz="1400" b="1" spc="120">
                          <a:solidFill>
                            <a:srgbClr val="646464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标准/规范名称</a:t>
                      </a:r>
                      <a:endParaRPr lang="zh-CN" sz="1400" b="1" spc="120">
                        <a:solidFill>
                          <a:srgbClr val="646464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177800" marR="177800" marT="6350" marB="6350" vert="horz" anchor="ctr">
                    <a:lnL w="9525">
                      <a:solidFill>
                        <a:srgbClr val="646464"/>
                      </a:solidFill>
                      <a:prstDash val="sysDash"/>
                    </a:lnL>
                    <a:lnR w="9525">
                      <a:solidFill>
                        <a:srgbClr val="646464"/>
                      </a:solidFill>
                      <a:prstDash val="sysDash"/>
                    </a:lnR>
                    <a:lnT w="28575">
                      <a:solidFill>
                        <a:srgbClr val="646464"/>
                      </a:solidFill>
                      <a:prstDash val="solid"/>
                    </a:lnT>
                    <a:lnB w="28575">
                      <a:solidFill>
                        <a:srgbClr val="646464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80035">
                <a:tc>
                  <a:txBody>
                    <a:bodyPr/>
                    <a:p>
                      <a:pPr indent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0" spc="120">
                          <a:solidFill>
                            <a:srgbClr val="646464"/>
                          </a:solidFill>
                          <a:latin typeface="Times New Roman" panose="02020603050405020304" charset="0"/>
                          <a:ea typeface="宋体" panose="02010600030101010101" pitchFamily="2" charset="-122"/>
                        </a:rPr>
                        <a:t>1</a:t>
                      </a:r>
                      <a:endParaRPr lang="en-US" altLang="en-US" sz="1200" b="0" spc="120">
                        <a:solidFill>
                          <a:srgbClr val="646464"/>
                        </a:solidFill>
                        <a:latin typeface="Times New Roman" panose="02020603050405020304" charset="0"/>
                        <a:ea typeface="宋体" panose="02010600030101010101" pitchFamily="2" charset="-122"/>
                      </a:endParaRPr>
                    </a:p>
                  </a:txBody>
                  <a:tcPr marL="177800" marR="177800" marT="6350" marB="6350" vert="horz" anchor="ctr">
                    <a:lnL w="9525">
                      <a:solidFill>
                        <a:srgbClr val="646464"/>
                      </a:solidFill>
                      <a:prstDash val="sysDash"/>
                    </a:lnL>
                    <a:lnR w="9525">
                      <a:solidFill>
                        <a:srgbClr val="646464"/>
                      </a:solidFill>
                      <a:prstDash val="sysDash"/>
                    </a:lnR>
                    <a:lnT w="28575">
                      <a:solidFill>
                        <a:srgbClr val="646464"/>
                      </a:solidFill>
                      <a:prstDash val="solid"/>
                    </a:lnT>
                    <a:lnB w="9525">
                      <a:solidFill>
                        <a:srgbClr val="646464"/>
                      </a:solidFill>
                      <a:prstDash val="sysDash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l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CN" sz="1200" b="0" spc="120">
                          <a:solidFill>
                            <a:srgbClr val="404040"/>
                          </a:solidFill>
                          <a:latin typeface="Times New Roman" panose="02020603050405020304" charset="0"/>
                          <a:ea typeface="宋体" panose="02010600030101010101" pitchFamily="2" charset="-122"/>
                          <a:cs typeface="微软雅黑" panose="020B0503020204020204" charset="-122"/>
                        </a:rPr>
                        <a:t>《建筑工程施工质量验收统一标准》GB50300-2013</a:t>
                      </a:r>
                      <a:endParaRPr lang="zh-CN" sz="1200" b="0" spc="120">
                        <a:solidFill>
                          <a:srgbClr val="404040"/>
                        </a:solidFill>
                        <a:latin typeface="Times New Roman" panose="02020603050405020304" charset="0"/>
                        <a:ea typeface="宋体" panose="02010600030101010101" pitchFamily="2" charset="-122"/>
                        <a:cs typeface="微软雅黑" panose="020B0503020204020204" charset="-122"/>
                      </a:endParaRPr>
                    </a:p>
                  </a:txBody>
                  <a:tcPr marL="177800" marR="177800" marT="6350" marB="6350" vert="horz" anchor="ctr">
                    <a:lnL w="9525">
                      <a:solidFill>
                        <a:srgbClr val="646464"/>
                      </a:solidFill>
                      <a:prstDash val="sysDash"/>
                    </a:lnL>
                    <a:lnR w="9525">
                      <a:solidFill>
                        <a:srgbClr val="646464"/>
                      </a:solidFill>
                      <a:prstDash val="sysDash"/>
                    </a:lnR>
                    <a:lnT w="28575">
                      <a:solidFill>
                        <a:srgbClr val="646464"/>
                      </a:solidFill>
                      <a:prstDash val="solid"/>
                    </a:lnT>
                    <a:lnB w="9525">
                      <a:solidFill>
                        <a:srgbClr val="646464"/>
                      </a:solidFill>
                      <a:prstDash val="sysDash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79400">
                <a:tc rowSpan="2">
                  <a:txBody>
                    <a:bodyPr/>
                    <a:p>
                      <a:pPr indent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0" spc="120">
                          <a:solidFill>
                            <a:srgbClr val="646464"/>
                          </a:solidFill>
                          <a:latin typeface="Times New Roman" panose="02020603050405020304" charset="0"/>
                          <a:ea typeface="宋体" panose="02010600030101010101" pitchFamily="2" charset="-122"/>
                        </a:rPr>
                        <a:t>2</a:t>
                      </a:r>
                      <a:endParaRPr lang="en-US" altLang="en-US" sz="1200" b="0" spc="120">
                        <a:solidFill>
                          <a:srgbClr val="646464"/>
                        </a:solidFill>
                        <a:latin typeface="Times New Roman" panose="02020603050405020304" charset="0"/>
                        <a:ea typeface="宋体" panose="02010600030101010101" pitchFamily="2" charset="-122"/>
                      </a:endParaRPr>
                    </a:p>
                  </a:txBody>
                  <a:tcPr marL="177800" marR="177800" marT="6350" marB="6350" vert="horz" anchor="ctr">
                    <a:lnL w="9525">
                      <a:solidFill>
                        <a:srgbClr val="646464"/>
                      </a:solidFill>
                      <a:prstDash val="sysDash"/>
                    </a:lnL>
                    <a:lnR w="9525">
                      <a:solidFill>
                        <a:srgbClr val="646464"/>
                      </a:solidFill>
                      <a:prstDash val="sysDash"/>
                    </a:lnR>
                    <a:lnT w="9525">
                      <a:solidFill>
                        <a:srgbClr val="646464"/>
                      </a:solidFill>
                      <a:prstDash val="sysDash"/>
                    </a:lnT>
                    <a:lnB w="9525">
                      <a:solidFill>
                        <a:srgbClr val="646464"/>
                      </a:solidFill>
                      <a:prstDash val="sysDash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l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CN" sz="1200" b="0" spc="120">
                          <a:solidFill>
                            <a:srgbClr val="404040"/>
                          </a:solidFill>
                          <a:latin typeface="Times New Roman" panose="02020603050405020304" charset="0"/>
                          <a:ea typeface="宋体" panose="02010600030101010101" pitchFamily="2" charset="-122"/>
                          <a:cs typeface="微软雅黑" panose="020B0503020204020204" charset="-122"/>
                        </a:rPr>
                        <a:t>《建筑装饰装修工程质量验收规范》</a:t>
                      </a:r>
                      <a:r>
                        <a:rPr lang="en-US" sz="1200" b="0" spc="120">
                          <a:solidFill>
                            <a:srgbClr val="404040"/>
                          </a:solidFill>
                          <a:latin typeface="Times New Roman" panose="02020603050405020304" charset="0"/>
                          <a:ea typeface="宋体" panose="02010600030101010101" pitchFamily="2" charset="-122"/>
                          <a:cs typeface="微软雅黑" panose="020B0503020204020204" charset="-122"/>
                        </a:rPr>
                        <a:t>GB50210-2001</a:t>
                      </a:r>
                      <a:endParaRPr lang="en-US" altLang="en-US" sz="1200" b="0" spc="120">
                        <a:solidFill>
                          <a:srgbClr val="404040"/>
                        </a:solidFill>
                        <a:latin typeface="Times New Roman" panose="02020603050405020304" charset="0"/>
                        <a:ea typeface="宋体" panose="02010600030101010101" pitchFamily="2" charset="-122"/>
                        <a:cs typeface="微软雅黑" panose="020B0503020204020204" charset="-122"/>
                      </a:endParaRPr>
                    </a:p>
                  </a:txBody>
                  <a:tcPr marL="177800" marR="177800" marT="6350" marB="6350" vert="horz" anchor="ctr">
                    <a:lnL w="9525">
                      <a:solidFill>
                        <a:srgbClr val="646464"/>
                      </a:solidFill>
                      <a:prstDash val="sysDash"/>
                    </a:lnL>
                    <a:lnR w="9525">
                      <a:solidFill>
                        <a:srgbClr val="646464"/>
                      </a:solidFill>
                      <a:prstDash val="sysDash"/>
                    </a:lnR>
                    <a:lnT w="9525">
                      <a:solidFill>
                        <a:srgbClr val="646464"/>
                      </a:solidFill>
                      <a:prstDash val="sysDash"/>
                    </a:lnT>
                    <a:lnB w="9525">
                      <a:solidFill>
                        <a:srgbClr val="646464"/>
                      </a:solidFill>
                      <a:prstDash val="sysDash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80035">
                <a:tc vMerge="1">
                  <a:tcPr>
                    <a:lnL w="9525">
                      <a:solidFill>
                        <a:srgbClr val="646464"/>
                      </a:solidFill>
                      <a:prstDash val="sysDash"/>
                    </a:lnL>
                    <a:lnR w="9525">
                      <a:solidFill>
                        <a:srgbClr val="646464"/>
                      </a:solidFill>
                      <a:prstDash val="sysDash"/>
                    </a:lnR>
                    <a:lnB w="9525">
                      <a:solidFill>
                        <a:srgbClr val="646464"/>
                      </a:solidFill>
                      <a:prstDash val="sysDash"/>
                    </a:lnB>
                  </a:tcPr>
                </a:tc>
                <a:tc>
                  <a:txBody>
                    <a:bodyPr/>
                    <a:p>
                      <a:pPr indent="0" algn="l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CN" sz="1200" b="0" spc="120">
                          <a:solidFill>
                            <a:srgbClr val="404040"/>
                          </a:solidFill>
                          <a:latin typeface="Times New Roman" panose="02020603050405020304" charset="0"/>
                          <a:ea typeface="宋体" panose="02010600030101010101" pitchFamily="2" charset="-122"/>
                          <a:cs typeface="微软雅黑" panose="020B0503020204020204" charset="-122"/>
                        </a:rPr>
                        <a:t>《建筑装饰装修工程质量验收标准》</a:t>
                      </a:r>
                      <a:r>
                        <a:rPr lang="en-US" sz="1200" b="0" spc="120">
                          <a:solidFill>
                            <a:srgbClr val="404040"/>
                          </a:solidFill>
                          <a:latin typeface="Times New Roman" panose="02020603050405020304" charset="0"/>
                          <a:ea typeface="宋体" panose="02010600030101010101" pitchFamily="2" charset="-122"/>
                          <a:cs typeface="微软雅黑" panose="020B0503020204020204" charset="-122"/>
                        </a:rPr>
                        <a:t>GB50210-2018(2018年9月1日起实施)</a:t>
                      </a:r>
                      <a:endParaRPr lang="en-US" altLang="en-US" sz="1200" b="0" spc="120">
                        <a:solidFill>
                          <a:srgbClr val="404040"/>
                        </a:solidFill>
                        <a:latin typeface="Times New Roman" panose="02020603050405020304" charset="0"/>
                        <a:ea typeface="宋体" panose="02010600030101010101" pitchFamily="2" charset="-122"/>
                        <a:cs typeface="微软雅黑" panose="020B0503020204020204" charset="-122"/>
                      </a:endParaRPr>
                    </a:p>
                  </a:txBody>
                  <a:tcPr marL="177800" marR="177800" marT="6350" marB="6350" vert="horz" anchor="ctr">
                    <a:lnL w="9525">
                      <a:solidFill>
                        <a:srgbClr val="646464"/>
                      </a:solidFill>
                      <a:prstDash val="sysDash"/>
                    </a:lnL>
                    <a:lnR w="9525">
                      <a:solidFill>
                        <a:srgbClr val="646464"/>
                      </a:solidFill>
                      <a:prstDash val="sysDash"/>
                    </a:lnR>
                    <a:lnT w="9525">
                      <a:solidFill>
                        <a:srgbClr val="646464"/>
                      </a:solidFill>
                      <a:prstDash val="sysDash"/>
                    </a:lnT>
                    <a:lnB w="9525">
                      <a:solidFill>
                        <a:srgbClr val="646464"/>
                      </a:solidFill>
                      <a:prstDash val="sysDash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79400">
                <a:tc>
                  <a:txBody>
                    <a:bodyPr/>
                    <a:p>
                      <a:pPr indent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0" spc="120">
                          <a:solidFill>
                            <a:srgbClr val="646464"/>
                          </a:solidFill>
                          <a:latin typeface="Times New Roman" panose="02020603050405020304" charset="0"/>
                          <a:ea typeface="宋体" panose="02010600030101010101" pitchFamily="2" charset="-122"/>
                        </a:rPr>
                        <a:t>3</a:t>
                      </a:r>
                      <a:endParaRPr lang="en-US" altLang="en-US" sz="1200" b="0" spc="120">
                        <a:solidFill>
                          <a:srgbClr val="646464"/>
                        </a:solidFill>
                        <a:latin typeface="Times New Roman" panose="02020603050405020304" charset="0"/>
                        <a:ea typeface="宋体" panose="02010600030101010101" pitchFamily="2" charset="-122"/>
                      </a:endParaRPr>
                    </a:p>
                  </a:txBody>
                  <a:tcPr marL="177800" marR="177800" marT="6350" marB="6350" vert="horz" anchor="ctr">
                    <a:lnL w="9525">
                      <a:solidFill>
                        <a:srgbClr val="646464"/>
                      </a:solidFill>
                      <a:prstDash val="sysDash"/>
                    </a:lnL>
                    <a:lnR w="9525">
                      <a:solidFill>
                        <a:srgbClr val="646464"/>
                      </a:solidFill>
                      <a:prstDash val="sysDash"/>
                    </a:lnR>
                    <a:lnT w="9525">
                      <a:solidFill>
                        <a:srgbClr val="646464"/>
                      </a:solidFill>
                      <a:prstDash val="sysDash"/>
                    </a:lnT>
                    <a:lnB w="9525">
                      <a:solidFill>
                        <a:srgbClr val="646464"/>
                      </a:solidFill>
                      <a:prstDash val="sysDash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l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CN" sz="1200" b="0" spc="120">
                          <a:solidFill>
                            <a:srgbClr val="404040"/>
                          </a:solidFill>
                          <a:latin typeface="Times New Roman" panose="02020603050405020304" charset="0"/>
                          <a:ea typeface="宋体" panose="02010600030101010101" pitchFamily="2" charset="-122"/>
                          <a:cs typeface="微软雅黑" panose="020B0503020204020204" charset="-122"/>
                        </a:rPr>
                        <a:t>《建筑地面工程施工质量及验收规范》</a:t>
                      </a:r>
                      <a:r>
                        <a:rPr lang="en-US" sz="1200" b="0" spc="120">
                          <a:solidFill>
                            <a:srgbClr val="404040"/>
                          </a:solidFill>
                          <a:latin typeface="Times New Roman" panose="02020603050405020304" charset="0"/>
                          <a:ea typeface="宋体" panose="02010600030101010101" pitchFamily="2" charset="-122"/>
                          <a:cs typeface="微软雅黑" panose="020B0503020204020204" charset="-122"/>
                        </a:rPr>
                        <a:t>GB50209-2010</a:t>
                      </a:r>
                      <a:endParaRPr lang="en-US" altLang="en-US" sz="1200" b="0" spc="120">
                        <a:solidFill>
                          <a:srgbClr val="404040"/>
                        </a:solidFill>
                        <a:latin typeface="Times New Roman" panose="02020603050405020304" charset="0"/>
                        <a:ea typeface="宋体" panose="02010600030101010101" pitchFamily="2" charset="-122"/>
                        <a:cs typeface="微软雅黑" panose="020B0503020204020204" charset="-122"/>
                      </a:endParaRPr>
                    </a:p>
                  </a:txBody>
                  <a:tcPr marL="177800" marR="177800" marT="6350" marB="6350" vert="horz" anchor="ctr">
                    <a:lnL w="9525">
                      <a:solidFill>
                        <a:srgbClr val="646464"/>
                      </a:solidFill>
                      <a:prstDash val="sysDash"/>
                    </a:lnL>
                    <a:lnR w="9525">
                      <a:solidFill>
                        <a:srgbClr val="646464"/>
                      </a:solidFill>
                      <a:prstDash val="sysDash"/>
                    </a:lnR>
                    <a:lnT w="9525">
                      <a:solidFill>
                        <a:srgbClr val="646464"/>
                      </a:solidFill>
                      <a:prstDash val="sysDash"/>
                    </a:lnT>
                    <a:lnB w="9525">
                      <a:solidFill>
                        <a:srgbClr val="646464"/>
                      </a:solidFill>
                      <a:prstDash val="sysDash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79400">
                <a:tc>
                  <a:txBody>
                    <a:bodyPr/>
                    <a:p>
                      <a:pPr indent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0" spc="120">
                          <a:solidFill>
                            <a:srgbClr val="646464"/>
                          </a:solidFill>
                          <a:latin typeface="Times New Roman" panose="02020603050405020304" charset="0"/>
                          <a:ea typeface="宋体" panose="02010600030101010101" pitchFamily="2" charset="-122"/>
                        </a:rPr>
                        <a:t>4</a:t>
                      </a:r>
                      <a:endParaRPr lang="en-US" altLang="en-US" sz="1200" b="0" spc="120">
                        <a:solidFill>
                          <a:srgbClr val="646464"/>
                        </a:solidFill>
                        <a:latin typeface="Times New Roman" panose="02020603050405020304" charset="0"/>
                        <a:ea typeface="宋体" panose="02010600030101010101" pitchFamily="2" charset="-122"/>
                      </a:endParaRPr>
                    </a:p>
                  </a:txBody>
                  <a:tcPr marL="177800" marR="177800" marT="6350" marB="6350" vert="horz" anchor="ctr">
                    <a:lnL w="9525">
                      <a:solidFill>
                        <a:srgbClr val="646464"/>
                      </a:solidFill>
                      <a:prstDash val="sysDash"/>
                    </a:lnL>
                    <a:lnR w="9525">
                      <a:solidFill>
                        <a:srgbClr val="646464"/>
                      </a:solidFill>
                      <a:prstDash val="sysDash"/>
                    </a:lnR>
                    <a:lnT w="9525">
                      <a:solidFill>
                        <a:srgbClr val="646464"/>
                      </a:solidFill>
                      <a:prstDash val="sysDash"/>
                    </a:lnT>
                    <a:lnB w="9525">
                      <a:solidFill>
                        <a:srgbClr val="646464"/>
                      </a:solidFill>
                      <a:prstDash val="sysDash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l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CN" sz="1200" b="0" spc="120">
                          <a:solidFill>
                            <a:srgbClr val="404040"/>
                          </a:solidFill>
                          <a:latin typeface="Times New Roman" panose="02020603050405020304" charset="0"/>
                          <a:ea typeface="宋体" panose="02010600030101010101" pitchFamily="2" charset="-122"/>
                          <a:cs typeface="微软雅黑" panose="020B0503020204020204" charset="-122"/>
                        </a:rPr>
                        <a:t>《公共建筑吊顶工程技术规程》</a:t>
                      </a:r>
                      <a:r>
                        <a:rPr lang="en-US" sz="1200" b="0" spc="120">
                          <a:solidFill>
                            <a:srgbClr val="404040"/>
                          </a:solidFill>
                          <a:latin typeface="Times New Roman" panose="02020603050405020304" charset="0"/>
                          <a:ea typeface="宋体" panose="02010600030101010101" pitchFamily="2" charset="-122"/>
                          <a:cs typeface="微软雅黑" panose="020B0503020204020204" charset="-122"/>
                        </a:rPr>
                        <a:t>JGJ345-2014</a:t>
                      </a:r>
                      <a:endParaRPr lang="en-US" altLang="en-US" sz="1200" b="0" spc="120">
                        <a:solidFill>
                          <a:srgbClr val="404040"/>
                        </a:solidFill>
                        <a:latin typeface="Times New Roman" panose="02020603050405020304" charset="0"/>
                        <a:ea typeface="宋体" panose="02010600030101010101" pitchFamily="2" charset="-122"/>
                        <a:cs typeface="微软雅黑" panose="020B0503020204020204" charset="-122"/>
                      </a:endParaRPr>
                    </a:p>
                  </a:txBody>
                  <a:tcPr marL="177800" marR="177800" marT="6350" marB="6350" vert="horz" anchor="ctr">
                    <a:lnL w="9525">
                      <a:solidFill>
                        <a:srgbClr val="646464"/>
                      </a:solidFill>
                      <a:prstDash val="sysDash"/>
                    </a:lnL>
                    <a:lnR w="9525">
                      <a:solidFill>
                        <a:srgbClr val="646464"/>
                      </a:solidFill>
                      <a:prstDash val="sysDash"/>
                    </a:lnR>
                    <a:lnT w="9525">
                      <a:solidFill>
                        <a:srgbClr val="646464"/>
                      </a:solidFill>
                      <a:prstDash val="sysDash"/>
                    </a:lnT>
                    <a:lnB w="9525">
                      <a:solidFill>
                        <a:srgbClr val="646464"/>
                      </a:solidFill>
                      <a:prstDash val="sysDash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80035">
                <a:tc>
                  <a:txBody>
                    <a:bodyPr/>
                    <a:p>
                      <a:pPr indent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0" spc="120">
                          <a:solidFill>
                            <a:srgbClr val="646464"/>
                          </a:solidFill>
                          <a:latin typeface="Times New Roman" panose="02020603050405020304" charset="0"/>
                          <a:ea typeface="宋体" panose="02010600030101010101" pitchFamily="2" charset="-122"/>
                        </a:rPr>
                        <a:t>5</a:t>
                      </a:r>
                      <a:endParaRPr lang="en-US" altLang="en-US" sz="1200" b="0" spc="120">
                        <a:solidFill>
                          <a:srgbClr val="646464"/>
                        </a:solidFill>
                        <a:latin typeface="Times New Roman" panose="02020603050405020304" charset="0"/>
                        <a:ea typeface="宋体" panose="02010600030101010101" pitchFamily="2" charset="-122"/>
                      </a:endParaRPr>
                    </a:p>
                  </a:txBody>
                  <a:tcPr marL="177800" marR="177800" marT="6350" marB="6350" vert="horz" anchor="ctr">
                    <a:lnL w="9525">
                      <a:solidFill>
                        <a:srgbClr val="646464"/>
                      </a:solidFill>
                      <a:prstDash val="sysDash"/>
                    </a:lnL>
                    <a:lnR w="9525">
                      <a:solidFill>
                        <a:srgbClr val="646464"/>
                      </a:solidFill>
                      <a:prstDash val="sysDash"/>
                    </a:lnR>
                    <a:lnT w="9525">
                      <a:solidFill>
                        <a:srgbClr val="646464"/>
                      </a:solidFill>
                      <a:prstDash val="sysDash"/>
                    </a:lnT>
                    <a:lnB w="9525">
                      <a:solidFill>
                        <a:srgbClr val="646464"/>
                      </a:solidFill>
                      <a:prstDash val="sysDash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l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CN" sz="1200" b="0" spc="120">
                          <a:solidFill>
                            <a:srgbClr val="404040"/>
                          </a:solidFill>
                          <a:latin typeface="Times New Roman" panose="02020603050405020304" charset="0"/>
                          <a:ea typeface="宋体" panose="02010600030101010101" pitchFamily="2" charset="-122"/>
                          <a:cs typeface="微软雅黑" panose="020B0503020204020204" charset="-122"/>
                        </a:rPr>
                        <a:t>《建筑内部装修设计防火规范》</a:t>
                      </a:r>
                      <a:r>
                        <a:rPr lang="en-US" sz="1200" b="0" spc="120">
                          <a:solidFill>
                            <a:srgbClr val="404040"/>
                          </a:solidFill>
                          <a:latin typeface="Times New Roman" panose="02020603050405020304" charset="0"/>
                          <a:ea typeface="宋体" panose="02010600030101010101" pitchFamily="2" charset="-122"/>
                          <a:cs typeface="微软雅黑" panose="020B0503020204020204" charset="-122"/>
                        </a:rPr>
                        <a:t>GB50222-(2017)</a:t>
                      </a:r>
                      <a:endParaRPr lang="en-US" altLang="en-US" sz="1200" b="0" spc="120">
                        <a:solidFill>
                          <a:srgbClr val="404040"/>
                        </a:solidFill>
                        <a:latin typeface="Times New Roman" panose="02020603050405020304" charset="0"/>
                        <a:ea typeface="宋体" panose="02010600030101010101" pitchFamily="2" charset="-122"/>
                        <a:cs typeface="微软雅黑" panose="020B0503020204020204" charset="-122"/>
                      </a:endParaRPr>
                    </a:p>
                  </a:txBody>
                  <a:tcPr marL="177800" marR="177800" marT="6350" marB="6350" vert="horz" anchor="ctr">
                    <a:lnL w="9525">
                      <a:solidFill>
                        <a:srgbClr val="646464"/>
                      </a:solidFill>
                      <a:prstDash val="sysDash"/>
                    </a:lnL>
                    <a:lnR w="9525">
                      <a:solidFill>
                        <a:srgbClr val="646464"/>
                      </a:solidFill>
                      <a:prstDash val="sysDash"/>
                    </a:lnR>
                    <a:lnT w="9525">
                      <a:solidFill>
                        <a:srgbClr val="646464"/>
                      </a:solidFill>
                      <a:prstDash val="sysDash"/>
                    </a:lnT>
                    <a:lnB w="9525">
                      <a:solidFill>
                        <a:srgbClr val="646464"/>
                      </a:solidFill>
                      <a:prstDash val="sysDash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79400">
                <a:tc>
                  <a:txBody>
                    <a:bodyPr/>
                    <a:p>
                      <a:pPr indent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0" spc="120">
                          <a:solidFill>
                            <a:srgbClr val="646464"/>
                          </a:solidFill>
                          <a:latin typeface="Times New Roman" panose="02020603050405020304" charset="0"/>
                          <a:ea typeface="宋体" panose="02010600030101010101" pitchFamily="2" charset="-122"/>
                        </a:rPr>
                        <a:t>6</a:t>
                      </a:r>
                      <a:endParaRPr lang="en-US" altLang="en-US" sz="1200" b="0" spc="120">
                        <a:solidFill>
                          <a:srgbClr val="646464"/>
                        </a:solidFill>
                        <a:latin typeface="Times New Roman" panose="02020603050405020304" charset="0"/>
                        <a:ea typeface="宋体" panose="02010600030101010101" pitchFamily="2" charset="-122"/>
                      </a:endParaRPr>
                    </a:p>
                  </a:txBody>
                  <a:tcPr marL="177800" marR="177800" marT="6350" marB="6350" vert="horz" anchor="ctr">
                    <a:lnL w="9525">
                      <a:solidFill>
                        <a:srgbClr val="646464"/>
                      </a:solidFill>
                      <a:prstDash val="sysDash"/>
                    </a:lnL>
                    <a:lnR w="9525">
                      <a:solidFill>
                        <a:srgbClr val="646464"/>
                      </a:solidFill>
                      <a:prstDash val="sysDash"/>
                    </a:lnR>
                    <a:lnT w="9525">
                      <a:solidFill>
                        <a:srgbClr val="646464"/>
                      </a:solidFill>
                      <a:prstDash val="sysDash"/>
                    </a:lnT>
                    <a:lnB w="9525">
                      <a:solidFill>
                        <a:srgbClr val="646464"/>
                      </a:solidFill>
                      <a:prstDash val="sysDash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l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CN" sz="1200" b="0" spc="120">
                          <a:solidFill>
                            <a:srgbClr val="404040"/>
                          </a:solidFill>
                          <a:latin typeface="Times New Roman" panose="02020603050405020304" charset="0"/>
                          <a:ea typeface="宋体" panose="02010600030101010101" pitchFamily="2" charset="-122"/>
                          <a:cs typeface="微软雅黑" panose="020B0503020204020204" charset="-122"/>
                        </a:rPr>
                        <a:t>《建筑内部装修防火施工及验收规范》</a:t>
                      </a:r>
                      <a:r>
                        <a:rPr lang="en-US" sz="1200" b="0" spc="120">
                          <a:solidFill>
                            <a:srgbClr val="404040"/>
                          </a:solidFill>
                          <a:latin typeface="Times New Roman" panose="02020603050405020304" charset="0"/>
                          <a:ea typeface="宋体" panose="02010600030101010101" pitchFamily="2" charset="-122"/>
                          <a:cs typeface="微软雅黑" panose="020B0503020204020204" charset="-122"/>
                        </a:rPr>
                        <a:t>GB50354-2005</a:t>
                      </a:r>
                      <a:endParaRPr lang="en-US" altLang="en-US" sz="1200" b="0" spc="120">
                        <a:solidFill>
                          <a:srgbClr val="404040"/>
                        </a:solidFill>
                        <a:latin typeface="Times New Roman" panose="02020603050405020304" charset="0"/>
                        <a:ea typeface="宋体" panose="02010600030101010101" pitchFamily="2" charset="-122"/>
                        <a:cs typeface="微软雅黑" panose="020B0503020204020204" charset="-122"/>
                      </a:endParaRPr>
                    </a:p>
                  </a:txBody>
                  <a:tcPr marL="177800" marR="177800" marT="6350" marB="6350" vert="horz" anchor="ctr">
                    <a:lnL w="9525">
                      <a:solidFill>
                        <a:srgbClr val="646464"/>
                      </a:solidFill>
                      <a:prstDash val="sysDash"/>
                    </a:lnL>
                    <a:lnR w="9525">
                      <a:solidFill>
                        <a:srgbClr val="646464"/>
                      </a:solidFill>
                      <a:prstDash val="sysDash"/>
                    </a:lnR>
                    <a:lnT w="9525">
                      <a:solidFill>
                        <a:srgbClr val="646464"/>
                      </a:solidFill>
                      <a:prstDash val="sysDash"/>
                    </a:lnT>
                    <a:lnB w="9525">
                      <a:solidFill>
                        <a:srgbClr val="646464"/>
                      </a:solidFill>
                      <a:prstDash val="sysDash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80035">
                <a:tc>
                  <a:txBody>
                    <a:bodyPr/>
                    <a:p>
                      <a:pPr indent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0" spc="120">
                          <a:solidFill>
                            <a:srgbClr val="646464"/>
                          </a:solidFill>
                          <a:latin typeface="Times New Roman" panose="02020603050405020304" charset="0"/>
                          <a:ea typeface="宋体" panose="02010600030101010101" pitchFamily="2" charset="-122"/>
                        </a:rPr>
                        <a:t>7</a:t>
                      </a:r>
                      <a:endParaRPr lang="en-US" altLang="en-US" sz="1200" b="0" spc="120">
                        <a:solidFill>
                          <a:srgbClr val="646464"/>
                        </a:solidFill>
                        <a:latin typeface="Times New Roman" panose="02020603050405020304" charset="0"/>
                        <a:ea typeface="宋体" panose="02010600030101010101" pitchFamily="2" charset="-122"/>
                      </a:endParaRPr>
                    </a:p>
                  </a:txBody>
                  <a:tcPr marL="177800" marR="177800" marT="6350" marB="6350" vert="horz" anchor="ctr">
                    <a:lnL w="9525">
                      <a:solidFill>
                        <a:srgbClr val="646464"/>
                      </a:solidFill>
                      <a:prstDash val="sysDash"/>
                    </a:lnL>
                    <a:lnR w="9525">
                      <a:solidFill>
                        <a:srgbClr val="646464"/>
                      </a:solidFill>
                      <a:prstDash val="sysDash"/>
                    </a:lnR>
                    <a:lnT w="9525">
                      <a:solidFill>
                        <a:srgbClr val="646464"/>
                      </a:solidFill>
                      <a:prstDash val="sysDash"/>
                    </a:lnT>
                    <a:lnB w="9525">
                      <a:solidFill>
                        <a:srgbClr val="646464"/>
                      </a:solidFill>
                      <a:prstDash val="sysDash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l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CN" sz="1200" b="0" spc="120">
                          <a:solidFill>
                            <a:srgbClr val="404040"/>
                          </a:solidFill>
                          <a:latin typeface="Times New Roman" panose="02020603050405020304" charset="0"/>
                          <a:ea typeface="宋体" panose="02010600030101010101" pitchFamily="2" charset="-122"/>
                          <a:cs typeface="微软雅黑" panose="020B0503020204020204" charset="-122"/>
                        </a:rPr>
                        <a:t>《建筑工程文件归档规范》</a:t>
                      </a:r>
                      <a:r>
                        <a:rPr lang="en-US" sz="1200" b="0" spc="120">
                          <a:solidFill>
                            <a:srgbClr val="404040"/>
                          </a:solidFill>
                          <a:latin typeface="Times New Roman" panose="02020603050405020304" charset="0"/>
                          <a:ea typeface="宋体" panose="02010600030101010101" pitchFamily="2" charset="-122"/>
                          <a:cs typeface="微软雅黑" panose="020B0503020204020204" charset="-122"/>
                        </a:rPr>
                        <a:t>GB/T50328-2014</a:t>
                      </a:r>
                      <a:endParaRPr lang="en-US" altLang="en-US" sz="1200" b="0" spc="120">
                        <a:solidFill>
                          <a:srgbClr val="404040"/>
                        </a:solidFill>
                        <a:latin typeface="Times New Roman" panose="02020603050405020304" charset="0"/>
                        <a:ea typeface="宋体" panose="02010600030101010101" pitchFamily="2" charset="-122"/>
                        <a:cs typeface="微软雅黑" panose="020B0503020204020204" charset="-122"/>
                      </a:endParaRPr>
                    </a:p>
                  </a:txBody>
                  <a:tcPr marL="177800" marR="177800" marT="6350" marB="6350" vert="horz" anchor="ctr">
                    <a:lnL w="9525">
                      <a:solidFill>
                        <a:srgbClr val="646464"/>
                      </a:solidFill>
                      <a:prstDash val="sysDash"/>
                    </a:lnL>
                    <a:lnR w="9525">
                      <a:solidFill>
                        <a:srgbClr val="646464"/>
                      </a:solidFill>
                      <a:prstDash val="sysDash"/>
                    </a:lnR>
                    <a:lnT w="9525">
                      <a:solidFill>
                        <a:srgbClr val="646464"/>
                      </a:solidFill>
                      <a:prstDash val="sysDash"/>
                    </a:lnT>
                    <a:lnB w="9525">
                      <a:solidFill>
                        <a:srgbClr val="646464"/>
                      </a:solidFill>
                      <a:prstDash val="sysDash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79400">
                <a:tc>
                  <a:txBody>
                    <a:bodyPr/>
                    <a:p>
                      <a:pPr indent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0" spc="120">
                          <a:solidFill>
                            <a:srgbClr val="646464"/>
                          </a:solidFill>
                          <a:latin typeface="Times New Roman" panose="02020603050405020304" charset="0"/>
                          <a:ea typeface="宋体" panose="02010600030101010101" pitchFamily="2" charset="-122"/>
                        </a:rPr>
                        <a:t>8</a:t>
                      </a:r>
                      <a:endParaRPr lang="en-US" altLang="en-US" sz="1200" b="0" spc="120">
                        <a:solidFill>
                          <a:srgbClr val="646464"/>
                        </a:solidFill>
                        <a:latin typeface="Times New Roman" panose="02020603050405020304" charset="0"/>
                        <a:ea typeface="宋体" panose="02010600030101010101" pitchFamily="2" charset="-122"/>
                      </a:endParaRPr>
                    </a:p>
                  </a:txBody>
                  <a:tcPr marL="177800" marR="177800" marT="6350" marB="6350" vert="horz" anchor="ctr">
                    <a:lnL w="9525">
                      <a:solidFill>
                        <a:srgbClr val="646464"/>
                      </a:solidFill>
                      <a:prstDash val="sysDash"/>
                    </a:lnL>
                    <a:lnR w="9525">
                      <a:solidFill>
                        <a:srgbClr val="646464"/>
                      </a:solidFill>
                      <a:prstDash val="sysDash"/>
                    </a:lnR>
                    <a:lnT w="9525">
                      <a:solidFill>
                        <a:srgbClr val="646464"/>
                      </a:solidFill>
                      <a:prstDash val="sysDash"/>
                    </a:lnT>
                    <a:lnB w="9525">
                      <a:solidFill>
                        <a:srgbClr val="646464"/>
                      </a:solidFill>
                      <a:prstDash val="sysDash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l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CN" sz="1200" b="0" spc="120">
                          <a:solidFill>
                            <a:srgbClr val="404040"/>
                          </a:solidFill>
                          <a:latin typeface="Times New Roman" panose="02020603050405020304" charset="0"/>
                          <a:ea typeface="宋体" panose="02010600030101010101" pitchFamily="2" charset="-122"/>
                          <a:cs typeface="微软雅黑" panose="020B0503020204020204" charset="-122"/>
                        </a:rPr>
                        <a:t>参考北京市地方标准《公共建筑装饰工程质量验收标准</a:t>
                      </a:r>
                      <a:r>
                        <a:rPr lang="en-US" sz="1200" b="0" spc="120">
                          <a:solidFill>
                            <a:srgbClr val="404040"/>
                          </a:solidFill>
                          <a:latin typeface="Times New Roman" panose="02020603050405020304" charset="0"/>
                          <a:ea typeface="宋体" panose="02010600030101010101" pitchFamily="2" charset="-122"/>
                          <a:cs typeface="微软雅黑" panose="020B0503020204020204" charset="-122"/>
                        </a:rPr>
                        <a:t>》DB11/T1087-2014</a:t>
                      </a:r>
                      <a:endParaRPr lang="en-US" altLang="en-US" sz="1200" b="0" spc="120">
                        <a:solidFill>
                          <a:srgbClr val="404040"/>
                        </a:solidFill>
                        <a:latin typeface="Times New Roman" panose="02020603050405020304" charset="0"/>
                        <a:ea typeface="宋体" panose="02010600030101010101" pitchFamily="2" charset="-122"/>
                        <a:cs typeface="微软雅黑" panose="020B0503020204020204" charset="-122"/>
                      </a:endParaRPr>
                    </a:p>
                  </a:txBody>
                  <a:tcPr marL="177800" marR="177800" marT="6350" marB="6350" vert="horz" anchor="ctr">
                    <a:lnL w="9525">
                      <a:solidFill>
                        <a:srgbClr val="646464"/>
                      </a:solidFill>
                      <a:prstDash val="sysDash"/>
                    </a:lnL>
                    <a:lnR w="9525">
                      <a:solidFill>
                        <a:srgbClr val="646464"/>
                      </a:solidFill>
                      <a:prstDash val="sysDash"/>
                    </a:lnR>
                    <a:lnT w="9525">
                      <a:solidFill>
                        <a:srgbClr val="646464"/>
                      </a:solidFill>
                      <a:prstDash val="sysDash"/>
                    </a:lnT>
                    <a:lnB w="9525">
                      <a:solidFill>
                        <a:srgbClr val="646464"/>
                      </a:solidFill>
                      <a:prstDash val="sysDash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80035">
                <a:tc>
                  <a:txBody>
                    <a:bodyPr/>
                    <a:p>
                      <a:pPr indent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0" spc="120">
                          <a:solidFill>
                            <a:srgbClr val="646464"/>
                          </a:solidFill>
                          <a:latin typeface="Times New Roman" panose="02020603050405020304" charset="0"/>
                          <a:ea typeface="宋体" panose="02010600030101010101" pitchFamily="2" charset="-122"/>
                        </a:rPr>
                        <a:t>9</a:t>
                      </a:r>
                      <a:endParaRPr lang="en-US" altLang="en-US" sz="1200" b="0" spc="120">
                        <a:solidFill>
                          <a:srgbClr val="646464"/>
                        </a:solidFill>
                        <a:latin typeface="Times New Roman" panose="02020603050405020304" charset="0"/>
                        <a:ea typeface="宋体" panose="02010600030101010101" pitchFamily="2" charset="-122"/>
                      </a:endParaRPr>
                    </a:p>
                  </a:txBody>
                  <a:tcPr marL="177800" marR="177800" marT="6350" marB="6350" vert="horz" anchor="ctr">
                    <a:lnL w="9525">
                      <a:solidFill>
                        <a:srgbClr val="646464"/>
                      </a:solidFill>
                      <a:prstDash val="sysDash"/>
                    </a:lnL>
                    <a:lnR w="9525">
                      <a:solidFill>
                        <a:srgbClr val="646464"/>
                      </a:solidFill>
                      <a:prstDash val="sysDash"/>
                    </a:lnR>
                    <a:lnT w="9525">
                      <a:solidFill>
                        <a:srgbClr val="646464"/>
                      </a:solidFill>
                      <a:prstDash val="sysDash"/>
                    </a:lnT>
                    <a:lnB w="9525">
                      <a:solidFill>
                        <a:srgbClr val="646464"/>
                      </a:solidFill>
                      <a:prstDash val="sysDash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l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CN" sz="1200" b="0" spc="120">
                          <a:solidFill>
                            <a:srgbClr val="404040"/>
                          </a:solidFill>
                          <a:latin typeface="Times New Roman" panose="02020603050405020304" charset="0"/>
                          <a:ea typeface="宋体" panose="02010600030101010101" pitchFamily="2" charset="-122"/>
                          <a:cs typeface="微软雅黑" panose="020B0503020204020204" charset="-122"/>
                        </a:rPr>
                        <a:t>《民用建筑设计通则》</a:t>
                      </a:r>
                      <a:r>
                        <a:rPr lang="en-US" sz="1200" b="0" spc="120">
                          <a:solidFill>
                            <a:srgbClr val="404040"/>
                          </a:solidFill>
                          <a:latin typeface="Times New Roman" panose="02020603050405020304" charset="0"/>
                          <a:ea typeface="宋体" panose="02010600030101010101" pitchFamily="2" charset="-122"/>
                          <a:cs typeface="微软雅黑" panose="020B0503020204020204" charset="-122"/>
                        </a:rPr>
                        <a:t>GB50352-2005(简称：《通则》)</a:t>
                      </a:r>
                      <a:endParaRPr lang="en-US" altLang="en-US" sz="1200" b="0" spc="120">
                        <a:solidFill>
                          <a:srgbClr val="404040"/>
                        </a:solidFill>
                        <a:latin typeface="Times New Roman" panose="02020603050405020304" charset="0"/>
                        <a:ea typeface="宋体" panose="02010600030101010101" pitchFamily="2" charset="-122"/>
                        <a:cs typeface="微软雅黑" panose="020B0503020204020204" charset="-122"/>
                      </a:endParaRPr>
                    </a:p>
                  </a:txBody>
                  <a:tcPr marL="177800" marR="177800" marT="6350" marB="6350" vert="horz" anchor="ctr">
                    <a:lnL w="9525">
                      <a:solidFill>
                        <a:srgbClr val="646464"/>
                      </a:solidFill>
                      <a:prstDash val="sysDash"/>
                    </a:lnL>
                    <a:lnR w="9525">
                      <a:solidFill>
                        <a:srgbClr val="646464"/>
                      </a:solidFill>
                      <a:prstDash val="sysDash"/>
                    </a:lnR>
                    <a:lnT w="9525">
                      <a:solidFill>
                        <a:srgbClr val="646464"/>
                      </a:solidFill>
                      <a:prstDash val="sysDash"/>
                    </a:lnT>
                    <a:lnB w="9525">
                      <a:solidFill>
                        <a:srgbClr val="646464"/>
                      </a:solidFill>
                      <a:prstDash val="sysDash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79400">
                <a:tc>
                  <a:txBody>
                    <a:bodyPr/>
                    <a:p>
                      <a:pPr indent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0" spc="120">
                          <a:solidFill>
                            <a:srgbClr val="646464"/>
                          </a:solidFill>
                          <a:latin typeface="Times New Roman" panose="02020603050405020304" charset="0"/>
                          <a:ea typeface="宋体" panose="02010600030101010101" pitchFamily="2" charset="-122"/>
                        </a:rPr>
                        <a:t>10</a:t>
                      </a:r>
                      <a:endParaRPr lang="en-US" altLang="en-US" sz="1200" b="0" spc="120">
                        <a:solidFill>
                          <a:srgbClr val="646464"/>
                        </a:solidFill>
                        <a:latin typeface="Times New Roman" panose="02020603050405020304" charset="0"/>
                        <a:ea typeface="宋体" panose="02010600030101010101" pitchFamily="2" charset="-122"/>
                      </a:endParaRPr>
                    </a:p>
                  </a:txBody>
                  <a:tcPr marL="177800" marR="177800" marT="6350" marB="6350" vert="horz" anchor="ctr">
                    <a:lnL w="9525">
                      <a:solidFill>
                        <a:srgbClr val="646464"/>
                      </a:solidFill>
                      <a:prstDash val="sysDash"/>
                    </a:lnL>
                    <a:lnR w="9525">
                      <a:solidFill>
                        <a:srgbClr val="646464"/>
                      </a:solidFill>
                      <a:prstDash val="sysDash"/>
                    </a:lnR>
                    <a:lnT w="9525">
                      <a:solidFill>
                        <a:srgbClr val="646464"/>
                      </a:solidFill>
                      <a:prstDash val="sysDash"/>
                    </a:lnT>
                    <a:lnB w="9525">
                      <a:solidFill>
                        <a:srgbClr val="646464"/>
                      </a:solidFill>
                      <a:prstDash val="sysDash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l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CN" sz="1200" b="0" spc="120">
                          <a:solidFill>
                            <a:srgbClr val="404040"/>
                          </a:solidFill>
                          <a:latin typeface="Times New Roman" panose="02020603050405020304" charset="0"/>
                          <a:ea typeface="宋体" panose="02010600030101010101" pitchFamily="2" charset="-122"/>
                          <a:cs typeface="微软雅黑" panose="020B0503020204020204" charset="-122"/>
                        </a:rPr>
                        <a:t>《住宅设计规范》</a:t>
                      </a:r>
                      <a:r>
                        <a:rPr lang="en-US" sz="1200" b="0" spc="120">
                          <a:solidFill>
                            <a:srgbClr val="404040"/>
                          </a:solidFill>
                          <a:latin typeface="Times New Roman" panose="02020603050405020304" charset="0"/>
                          <a:ea typeface="宋体" panose="02010600030101010101" pitchFamily="2" charset="-122"/>
                          <a:cs typeface="微软雅黑" panose="020B0503020204020204" charset="-122"/>
                        </a:rPr>
                        <a:t>GB50096-2011</a:t>
                      </a:r>
                      <a:endParaRPr lang="en-US" altLang="en-US" sz="1200" b="0" spc="120">
                        <a:solidFill>
                          <a:srgbClr val="404040"/>
                        </a:solidFill>
                        <a:latin typeface="Times New Roman" panose="02020603050405020304" charset="0"/>
                        <a:ea typeface="宋体" panose="02010600030101010101" pitchFamily="2" charset="-122"/>
                        <a:cs typeface="微软雅黑" panose="020B0503020204020204" charset="-122"/>
                      </a:endParaRPr>
                    </a:p>
                  </a:txBody>
                  <a:tcPr marL="177800" marR="177800" marT="6350" marB="6350" vert="horz" anchor="ctr">
                    <a:lnL w="9525">
                      <a:solidFill>
                        <a:srgbClr val="646464"/>
                      </a:solidFill>
                      <a:prstDash val="sysDash"/>
                    </a:lnL>
                    <a:lnR w="9525">
                      <a:solidFill>
                        <a:srgbClr val="646464"/>
                      </a:solidFill>
                      <a:prstDash val="sysDash"/>
                    </a:lnR>
                    <a:lnT w="9525">
                      <a:solidFill>
                        <a:srgbClr val="646464"/>
                      </a:solidFill>
                      <a:prstDash val="sysDash"/>
                    </a:lnT>
                    <a:lnB w="9525">
                      <a:solidFill>
                        <a:srgbClr val="646464"/>
                      </a:solidFill>
                      <a:prstDash val="sysDash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79400">
                <a:tc>
                  <a:txBody>
                    <a:bodyPr/>
                    <a:p>
                      <a:pPr indent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0" spc="120">
                          <a:solidFill>
                            <a:srgbClr val="646464"/>
                          </a:solidFill>
                          <a:latin typeface="Times New Roman" panose="02020603050405020304" charset="0"/>
                          <a:ea typeface="宋体" panose="02010600030101010101" pitchFamily="2" charset="-122"/>
                        </a:rPr>
                        <a:t>11</a:t>
                      </a:r>
                      <a:endParaRPr lang="en-US" altLang="en-US" sz="1200" b="0" spc="120">
                        <a:solidFill>
                          <a:srgbClr val="646464"/>
                        </a:solidFill>
                        <a:latin typeface="Times New Roman" panose="02020603050405020304" charset="0"/>
                        <a:ea typeface="宋体" panose="02010600030101010101" pitchFamily="2" charset="-122"/>
                      </a:endParaRPr>
                    </a:p>
                  </a:txBody>
                  <a:tcPr marL="177800" marR="177800" marT="6350" marB="6350" vert="horz" anchor="ctr">
                    <a:lnL w="9525">
                      <a:solidFill>
                        <a:srgbClr val="646464"/>
                      </a:solidFill>
                      <a:prstDash val="sysDash"/>
                    </a:lnL>
                    <a:lnR w="9525">
                      <a:solidFill>
                        <a:srgbClr val="646464"/>
                      </a:solidFill>
                      <a:prstDash val="sysDash"/>
                    </a:lnR>
                    <a:lnT w="9525">
                      <a:solidFill>
                        <a:srgbClr val="646464"/>
                      </a:solidFill>
                      <a:prstDash val="sysDash"/>
                    </a:lnT>
                    <a:lnB w="9525">
                      <a:solidFill>
                        <a:srgbClr val="646464"/>
                      </a:solidFill>
                      <a:prstDash val="sysDash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l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CN" sz="1200" b="0" spc="120">
                          <a:solidFill>
                            <a:srgbClr val="404040"/>
                          </a:solidFill>
                          <a:latin typeface="Times New Roman" panose="02020603050405020304" charset="0"/>
                          <a:ea typeface="宋体" panose="02010600030101010101" pitchFamily="2" charset="-122"/>
                          <a:cs typeface="微软雅黑" panose="020B0503020204020204" charset="-122"/>
                        </a:rPr>
                        <a:t>《无障碍设计规范》</a:t>
                      </a:r>
                      <a:r>
                        <a:rPr lang="en-US" sz="1200" b="0" spc="120">
                          <a:solidFill>
                            <a:srgbClr val="404040"/>
                          </a:solidFill>
                          <a:latin typeface="Times New Roman" panose="02020603050405020304" charset="0"/>
                          <a:ea typeface="宋体" panose="02010600030101010101" pitchFamily="2" charset="-122"/>
                          <a:cs typeface="微软雅黑" panose="020B0503020204020204" charset="-122"/>
                        </a:rPr>
                        <a:t>GB50763-2012</a:t>
                      </a:r>
                      <a:endParaRPr lang="en-US" altLang="en-US" sz="1200" b="0" spc="120">
                        <a:solidFill>
                          <a:srgbClr val="404040"/>
                        </a:solidFill>
                        <a:latin typeface="Times New Roman" panose="02020603050405020304" charset="0"/>
                        <a:ea typeface="宋体" panose="02010600030101010101" pitchFamily="2" charset="-122"/>
                        <a:cs typeface="微软雅黑" panose="020B0503020204020204" charset="-122"/>
                      </a:endParaRPr>
                    </a:p>
                  </a:txBody>
                  <a:tcPr marL="177800" marR="177800" marT="6350" marB="6350" vert="horz" anchor="ctr">
                    <a:lnL w="9525">
                      <a:solidFill>
                        <a:srgbClr val="646464"/>
                      </a:solidFill>
                      <a:prstDash val="sysDash"/>
                    </a:lnL>
                    <a:lnR w="9525">
                      <a:solidFill>
                        <a:srgbClr val="646464"/>
                      </a:solidFill>
                      <a:prstDash val="sysDash"/>
                    </a:lnR>
                    <a:lnT w="9525">
                      <a:solidFill>
                        <a:srgbClr val="646464"/>
                      </a:solidFill>
                      <a:prstDash val="sysDash"/>
                    </a:lnT>
                    <a:lnB w="9525">
                      <a:solidFill>
                        <a:srgbClr val="646464"/>
                      </a:solidFill>
                      <a:prstDash val="sysDash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80035">
                <a:tc>
                  <a:txBody>
                    <a:bodyPr/>
                    <a:p>
                      <a:pPr indent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0" spc="120">
                          <a:solidFill>
                            <a:srgbClr val="646464"/>
                          </a:solidFill>
                          <a:latin typeface="Times New Roman" panose="02020603050405020304" charset="0"/>
                          <a:ea typeface="宋体" panose="02010600030101010101" pitchFamily="2" charset="-122"/>
                        </a:rPr>
                        <a:t>12</a:t>
                      </a:r>
                      <a:endParaRPr lang="en-US" altLang="en-US" sz="1200" b="0" spc="120">
                        <a:solidFill>
                          <a:srgbClr val="646464"/>
                        </a:solidFill>
                        <a:latin typeface="Times New Roman" panose="02020603050405020304" charset="0"/>
                        <a:ea typeface="宋体" panose="02010600030101010101" pitchFamily="2" charset="-122"/>
                      </a:endParaRPr>
                    </a:p>
                  </a:txBody>
                  <a:tcPr marL="177800" marR="177800" marT="6350" marB="6350" vert="horz" anchor="ctr">
                    <a:lnL w="9525">
                      <a:solidFill>
                        <a:srgbClr val="646464"/>
                      </a:solidFill>
                      <a:prstDash val="sysDash"/>
                    </a:lnL>
                    <a:lnR w="9525">
                      <a:solidFill>
                        <a:srgbClr val="646464"/>
                      </a:solidFill>
                      <a:prstDash val="sysDash"/>
                    </a:lnR>
                    <a:lnT w="9525">
                      <a:solidFill>
                        <a:srgbClr val="646464"/>
                      </a:solidFill>
                      <a:prstDash val="sysDash"/>
                    </a:lnT>
                    <a:lnB w="9525">
                      <a:solidFill>
                        <a:srgbClr val="646464"/>
                      </a:solidFill>
                      <a:prstDash val="sysDash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l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CN" sz="1200" b="0" spc="120">
                          <a:solidFill>
                            <a:srgbClr val="404040"/>
                          </a:solidFill>
                          <a:latin typeface="Times New Roman" panose="02020603050405020304" charset="0"/>
                          <a:ea typeface="宋体" panose="02010600030101010101" pitchFamily="2" charset="-122"/>
                          <a:cs typeface="微软雅黑" panose="020B0503020204020204" charset="-122"/>
                        </a:rPr>
                        <a:t>《民用建筑隔声设计规范》</a:t>
                      </a:r>
                      <a:r>
                        <a:rPr lang="en-US" sz="1200" b="0" spc="120">
                          <a:solidFill>
                            <a:srgbClr val="404040"/>
                          </a:solidFill>
                          <a:latin typeface="Times New Roman" panose="02020603050405020304" charset="0"/>
                          <a:ea typeface="宋体" panose="02010600030101010101" pitchFamily="2" charset="-122"/>
                          <a:cs typeface="微软雅黑" panose="020B0503020204020204" charset="-122"/>
                        </a:rPr>
                        <a:t>GB50118-2010</a:t>
                      </a:r>
                      <a:endParaRPr lang="en-US" altLang="en-US" sz="1200" b="0" spc="120">
                        <a:solidFill>
                          <a:srgbClr val="404040"/>
                        </a:solidFill>
                        <a:latin typeface="Times New Roman" panose="02020603050405020304" charset="0"/>
                        <a:ea typeface="宋体" panose="02010600030101010101" pitchFamily="2" charset="-122"/>
                        <a:cs typeface="微软雅黑" panose="020B0503020204020204" charset="-122"/>
                      </a:endParaRPr>
                    </a:p>
                  </a:txBody>
                  <a:tcPr marL="177800" marR="177800" marT="6350" marB="6350" vert="horz" anchor="ctr">
                    <a:lnL w="9525">
                      <a:solidFill>
                        <a:srgbClr val="646464"/>
                      </a:solidFill>
                      <a:prstDash val="sysDash"/>
                    </a:lnL>
                    <a:lnR w="9525">
                      <a:solidFill>
                        <a:srgbClr val="646464"/>
                      </a:solidFill>
                      <a:prstDash val="sysDash"/>
                    </a:lnR>
                    <a:lnT w="9525">
                      <a:solidFill>
                        <a:srgbClr val="646464"/>
                      </a:solidFill>
                      <a:prstDash val="sysDash"/>
                    </a:lnT>
                    <a:lnB w="9525">
                      <a:solidFill>
                        <a:srgbClr val="646464"/>
                      </a:solidFill>
                      <a:prstDash val="sysDash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80035">
                <a:tc>
                  <a:txBody>
                    <a:bodyPr/>
                    <a:p>
                      <a:pPr indent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0" spc="120">
                          <a:solidFill>
                            <a:srgbClr val="646464"/>
                          </a:solidFill>
                          <a:latin typeface="Times New Roman" panose="02020603050405020304" charset="0"/>
                          <a:ea typeface="宋体" panose="02010600030101010101" pitchFamily="2" charset="-122"/>
                        </a:rPr>
                        <a:t>13</a:t>
                      </a:r>
                      <a:endParaRPr lang="en-US" altLang="en-US" sz="1200" b="0" spc="120">
                        <a:solidFill>
                          <a:srgbClr val="646464"/>
                        </a:solidFill>
                        <a:latin typeface="Times New Roman" panose="02020603050405020304" charset="0"/>
                        <a:ea typeface="宋体" panose="02010600030101010101" pitchFamily="2" charset="-122"/>
                      </a:endParaRPr>
                    </a:p>
                  </a:txBody>
                  <a:tcPr marL="177800" marR="177800" marT="6350" marB="6350" vert="horz" anchor="ctr">
                    <a:lnL w="9525">
                      <a:solidFill>
                        <a:srgbClr val="646464"/>
                      </a:solidFill>
                      <a:prstDash val="sysDash"/>
                    </a:lnL>
                    <a:lnR w="9525">
                      <a:solidFill>
                        <a:srgbClr val="646464"/>
                      </a:solidFill>
                      <a:prstDash val="sysDash"/>
                    </a:lnR>
                    <a:lnT w="9525">
                      <a:solidFill>
                        <a:srgbClr val="646464"/>
                      </a:solidFill>
                      <a:prstDash val="sysDash"/>
                    </a:lnT>
                    <a:lnB w="9525">
                      <a:solidFill>
                        <a:srgbClr val="646464"/>
                      </a:solidFill>
                      <a:prstDash val="sysDash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l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CN" sz="1200" b="0" spc="120">
                          <a:solidFill>
                            <a:srgbClr val="404040"/>
                          </a:solidFill>
                          <a:latin typeface="Times New Roman" panose="02020603050405020304" charset="0"/>
                          <a:ea typeface="宋体" panose="02010600030101010101" pitchFamily="2" charset="-122"/>
                          <a:cs typeface="微软雅黑" panose="020B0503020204020204" charset="-122"/>
                        </a:rPr>
                        <a:t>《住宅室内防水工程技术规范》</a:t>
                      </a:r>
                      <a:r>
                        <a:rPr lang="en-US" sz="1200" b="0" spc="120">
                          <a:solidFill>
                            <a:srgbClr val="404040"/>
                          </a:solidFill>
                          <a:latin typeface="Times New Roman" panose="02020603050405020304" charset="0"/>
                          <a:ea typeface="宋体" panose="02010600030101010101" pitchFamily="2" charset="-122"/>
                          <a:cs typeface="微软雅黑" panose="020B0503020204020204" charset="-122"/>
                        </a:rPr>
                        <a:t>JGJ298-2013</a:t>
                      </a:r>
                      <a:endParaRPr lang="en-US" altLang="en-US" sz="1200" b="0" spc="120">
                        <a:solidFill>
                          <a:srgbClr val="404040"/>
                        </a:solidFill>
                        <a:latin typeface="Times New Roman" panose="02020603050405020304" charset="0"/>
                        <a:ea typeface="宋体" panose="02010600030101010101" pitchFamily="2" charset="-122"/>
                        <a:cs typeface="微软雅黑" panose="020B0503020204020204" charset="-122"/>
                      </a:endParaRPr>
                    </a:p>
                  </a:txBody>
                  <a:tcPr marL="177800" marR="177800" marT="6350" marB="6350" vert="horz" anchor="ctr">
                    <a:lnL w="9525">
                      <a:solidFill>
                        <a:srgbClr val="646464"/>
                      </a:solidFill>
                      <a:prstDash val="sysDash"/>
                    </a:lnL>
                    <a:lnR w="9525">
                      <a:solidFill>
                        <a:srgbClr val="646464"/>
                      </a:solidFill>
                      <a:prstDash val="sysDash"/>
                    </a:lnR>
                    <a:lnT w="9525">
                      <a:solidFill>
                        <a:srgbClr val="646464"/>
                      </a:solidFill>
                      <a:prstDash val="sysDash"/>
                    </a:lnT>
                    <a:lnB w="9525">
                      <a:solidFill>
                        <a:srgbClr val="646464"/>
                      </a:solidFill>
                      <a:prstDash val="sysDash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78765">
                <a:tc>
                  <a:txBody>
                    <a:bodyPr/>
                    <a:p>
                      <a:pPr indent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0" spc="120">
                          <a:solidFill>
                            <a:srgbClr val="646464"/>
                          </a:solidFill>
                          <a:latin typeface="Times New Roman" panose="02020603050405020304" charset="0"/>
                          <a:ea typeface="宋体" panose="02010600030101010101" pitchFamily="2" charset="-122"/>
                        </a:rPr>
                        <a:t>14</a:t>
                      </a:r>
                      <a:endParaRPr lang="en-US" altLang="en-US" sz="1200" b="0" spc="120">
                        <a:solidFill>
                          <a:srgbClr val="646464"/>
                        </a:solidFill>
                        <a:latin typeface="Times New Roman" panose="02020603050405020304" charset="0"/>
                        <a:ea typeface="宋体" panose="02010600030101010101" pitchFamily="2" charset="-122"/>
                      </a:endParaRPr>
                    </a:p>
                  </a:txBody>
                  <a:tcPr marL="177800" marR="177800" marT="6350" marB="6350" vert="horz" anchor="ctr">
                    <a:lnL w="9525">
                      <a:solidFill>
                        <a:srgbClr val="646464"/>
                      </a:solidFill>
                      <a:prstDash val="sysDash"/>
                    </a:lnL>
                    <a:lnR w="9525">
                      <a:solidFill>
                        <a:srgbClr val="646464"/>
                      </a:solidFill>
                      <a:prstDash val="sysDash"/>
                    </a:lnR>
                    <a:lnT w="9525">
                      <a:solidFill>
                        <a:srgbClr val="646464"/>
                      </a:solidFill>
                      <a:prstDash val="sysDash"/>
                    </a:lnT>
                    <a:lnB w="9525">
                      <a:solidFill>
                        <a:srgbClr val="646464"/>
                      </a:solidFill>
                      <a:prstDash val="sysDash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l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CN" sz="1200" b="0" spc="120">
                          <a:solidFill>
                            <a:srgbClr val="404040"/>
                          </a:solidFill>
                          <a:latin typeface="Times New Roman" panose="02020603050405020304" charset="0"/>
                          <a:ea typeface="宋体" panose="02010600030101010101" pitchFamily="2" charset="-122"/>
                          <a:cs typeface="微软雅黑" panose="020B0503020204020204" charset="-122"/>
                        </a:rPr>
                        <a:t>《建筑玻璃应用技术规程》</a:t>
                      </a:r>
                      <a:r>
                        <a:rPr lang="en-US" sz="1200" b="0" spc="120">
                          <a:solidFill>
                            <a:srgbClr val="404040"/>
                          </a:solidFill>
                          <a:latin typeface="Times New Roman" panose="02020603050405020304" charset="0"/>
                          <a:ea typeface="宋体" panose="02010600030101010101" pitchFamily="2" charset="-122"/>
                          <a:cs typeface="微软雅黑" panose="020B0503020204020204" charset="-122"/>
                        </a:rPr>
                        <a:t>JGJ113-2015</a:t>
                      </a:r>
                      <a:endParaRPr lang="en-US" altLang="en-US" sz="1200" b="0" spc="120">
                        <a:solidFill>
                          <a:srgbClr val="404040"/>
                        </a:solidFill>
                        <a:latin typeface="Times New Roman" panose="02020603050405020304" charset="0"/>
                        <a:ea typeface="宋体" panose="02010600030101010101" pitchFamily="2" charset="-122"/>
                        <a:cs typeface="微软雅黑" panose="020B0503020204020204" charset="-122"/>
                      </a:endParaRPr>
                    </a:p>
                  </a:txBody>
                  <a:tcPr marL="177800" marR="177800" marT="6350" marB="6350" vert="horz" anchor="ctr">
                    <a:lnL w="9525">
                      <a:solidFill>
                        <a:srgbClr val="646464"/>
                      </a:solidFill>
                      <a:prstDash val="sysDash"/>
                    </a:lnL>
                    <a:lnR w="9525">
                      <a:solidFill>
                        <a:srgbClr val="646464"/>
                      </a:solidFill>
                      <a:prstDash val="sysDash"/>
                    </a:lnR>
                    <a:lnT w="9525">
                      <a:solidFill>
                        <a:srgbClr val="646464"/>
                      </a:solidFill>
                      <a:prstDash val="sysDash"/>
                    </a:lnT>
                    <a:lnB w="9525">
                      <a:solidFill>
                        <a:srgbClr val="646464"/>
                      </a:solidFill>
                      <a:prstDash val="sysDash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80035">
                <a:tc>
                  <a:txBody>
                    <a:bodyPr/>
                    <a:p>
                      <a:pPr indent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0" spc="120">
                          <a:solidFill>
                            <a:srgbClr val="646464"/>
                          </a:solidFill>
                          <a:latin typeface="Times New Roman" panose="02020603050405020304" charset="0"/>
                          <a:ea typeface="宋体" panose="02010600030101010101" pitchFamily="2" charset="-122"/>
                        </a:rPr>
                        <a:t>15</a:t>
                      </a:r>
                      <a:endParaRPr lang="en-US" altLang="en-US" sz="1200" b="0" spc="120">
                        <a:solidFill>
                          <a:srgbClr val="646464"/>
                        </a:solidFill>
                        <a:latin typeface="Times New Roman" panose="02020603050405020304" charset="0"/>
                        <a:ea typeface="宋体" panose="02010600030101010101" pitchFamily="2" charset="-122"/>
                      </a:endParaRPr>
                    </a:p>
                  </a:txBody>
                  <a:tcPr marL="177800" marR="177800" marT="6350" marB="6350" vert="horz" anchor="ctr">
                    <a:lnL w="9525">
                      <a:solidFill>
                        <a:srgbClr val="646464"/>
                      </a:solidFill>
                      <a:prstDash val="sysDash"/>
                    </a:lnL>
                    <a:lnR w="9525">
                      <a:solidFill>
                        <a:srgbClr val="646464"/>
                      </a:solidFill>
                      <a:prstDash val="sysDash"/>
                    </a:lnR>
                    <a:lnT w="9525">
                      <a:solidFill>
                        <a:srgbClr val="646464"/>
                      </a:solidFill>
                      <a:prstDash val="sysDash"/>
                    </a:lnT>
                    <a:lnB w="28575">
                      <a:solidFill>
                        <a:srgbClr val="646464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l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CN" sz="1200" b="0" spc="120">
                          <a:solidFill>
                            <a:srgbClr val="404040"/>
                          </a:solidFill>
                          <a:latin typeface="Times New Roman" panose="02020603050405020304" charset="0"/>
                          <a:ea typeface="宋体" panose="02010600030101010101" pitchFamily="2" charset="-122"/>
                          <a:cs typeface="微软雅黑" panose="020B0503020204020204" charset="-122"/>
                        </a:rPr>
                        <a:t>《民用建筑工程室内环境污染控制规范》</a:t>
                      </a:r>
                      <a:r>
                        <a:rPr lang="en-US" sz="1200" b="0" spc="120">
                          <a:solidFill>
                            <a:srgbClr val="404040"/>
                          </a:solidFill>
                          <a:latin typeface="Times New Roman" panose="02020603050405020304" charset="0"/>
                          <a:ea typeface="宋体" panose="02010600030101010101" pitchFamily="2" charset="-122"/>
                          <a:cs typeface="微软雅黑" panose="020B0503020204020204" charset="-122"/>
                        </a:rPr>
                        <a:t>GB50325-2010（2013年版）</a:t>
                      </a:r>
                      <a:endParaRPr lang="en-US" altLang="en-US" sz="1200" b="0" spc="120">
                        <a:solidFill>
                          <a:srgbClr val="404040"/>
                        </a:solidFill>
                        <a:latin typeface="Times New Roman" panose="02020603050405020304" charset="0"/>
                        <a:ea typeface="宋体" panose="02010600030101010101" pitchFamily="2" charset="-122"/>
                        <a:cs typeface="微软雅黑" panose="020B0503020204020204" charset="-122"/>
                      </a:endParaRPr>
                    </a:p>
                  </a:txBody>
                  <a:tcPr marL="177800" marR="177800" marT="6350" marB="6350" vert="horz" anchor="ctr">
                    <a:lnL w="9525">
                      <a:solidFill>
                        <a:srgbClr val="646464"/>
                      </a:solidFill>
                      <a:prstDash val="sysDash"/>
                    </a:lnL>
                    <a:lnR w="9525">
                      <a:solidFill>
                        <a:srgbClr val="646464"/>
                      </a:solidFill>
                      <a:prstDash val="sysDash"/>
                    </a:lnR>
                    <a:lnT w="9525">
                      <a:solidFill>
                        <a:srgbClr val="646464"/>
                      </a:solidFill>
                      <a:prstDash val="sysDash"/>
                    </a:lnT>
                    <a:lnB w="28575">
                      <a:solidFill>
                        <a:srgbClr val="646464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" name="组合 23"/>
          <p:cNvGrpSpPr/>
          <p:nvPr/>
        </p:nvGrpSpPr>
        <p:grpSpPr>
          <a:xfrm>
            <a:off x="395649" y="210914"/>
            <a:ext cx="7576672" cy="731950"/>
            <a:chOff x="436" y="180"/>
            <a:chExt cx="8809" cy="851"/>
          </a:xfrm>
        </p:grpSpPr>
        <p:pic>
          <p:nvPicPr>
            <p:cNvPr id="3" name="图片 2" descr="图片1"/>
            <p:cNvPicPr>
              <a:picLocks noChangeAspect="1"/>
            </p:cNvPicPr>
            <p:nvPr/>
          </p:nvPicPr>
          <p:blipFill>
            <a:blip r:embed="rId1"/>
            <a:stretch>
              <a:fillRect/>
            </a:stretch>
          </p:blipFill>
          <p:spPr>
            <a:xfrm>
              <a:off x="436" y="180"/>
              <a:ext cx="843" cy="851"/>
            </a:xfrm>
            <a:prstGeom prst="rect">
              <a:avLst/>
            </a:prstGeom>
          </p:spPr>
        </p:pic>
        <p:sp>
          <p:nvSpPr>
            <p:cNvPr id="4" name="文本框 3"/>
            <p:cNvSpPr txBox="1"/>
            <p:nvPr/>
          </p:nvSpPr>
          <p:spPr>
            <a:xfrm>
              <a:off x="1279" y="316"/>
              <a:ext cx="7966" cy="49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r>
                <a:rPr lang="zh-CN" altLang="en-US" sz="2165">
                  <a:solidFill>
                    <a:schemeClr val="accent1"/>
                  </a:solidFill>
                </a:rPr>
                <a:t>四川建力源工程技术咨询有限公司</a:t>
              </a:r>
              <a:endParaRPr lang="zh-CN" altLang="en-US" sz="2165">
                <a:solidFill>
                  <a:schemeClr val="accent1"/>
                </a:solidFill>
              </a:endParaRPr>
            </a:p>
          </p:txBody>
        </p:sp>
      </p:grpSp>
      <p:sp>
        <p:nvSpPr>
          <p:cNvPr id="5" name="文本框 4"/>
          <p:cNvSpPr txBox="1"/>
          <p:nvPr/>
        </p:nvSpPr>
        <p:spPr>
          <a:xfrm>
            <a:off x="1099820" y="974090"/>
            <a:ext cx="3499485" cy="42481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165" dirty="0">
                <a:solidFill>
                  <a:srgbClr val="113A59"/>
                </a:solidFill>
                <a:latin typeface="Times New Roman" panose="02020603050405020304" charset="0"/>
                <a:ea typeface="黑体" panose="02010609060101010101" charset="-122"/>
                <a:cs typeface="Times New Roman" panose="02020603050405020304" charset="0"/>
              </a:rPr>
              <a:t>0</a:t>
            </a:r>
            <a:r>
              <a:rPr lang="en-US" altLang="zh-CN" sz="2165" dirty="0">
                <a:solidFill>
                  <a:srgbClr val="113A59"/>
                </a:solidFill>
                <a:latin typeface="Times New Roman" panose="02020603050405020304" charset="0"/>
                <a:ea typeface="黑体" panose="02010609060101010101" charset="-122"/>
                <a:cs typeface="Times New Roman" panose="02020603050405020304" charset="0"/>
              </a:rPr>
              <a:t>2</a:t>
            </a:r>
            <a:r>
              <a:rPr lang="zh-CN" altLang="en-US" sz="2165" dirty="0">
                <a:solidFill>
                  <a:srgbClr val="113A59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  </a:t>
            </a:r>
            <a:r>
              <a:rPr lang="zh-CN" altLang="en-US" sz="2165" dirty="0">
                <a:solidFill>
                  <a:srgbClr val="113A59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+mn-ea"/>
              </a:rPr>
              <a:t>主要执行规范和标准</a:t>
            </a:r>
            <a:endParaRPr lang="zh-CN" altLang="en-US" sz="2165" dirty="0">
              <a:solidFill>
                <a:srgbClr val="113A59"/>
              </a:solidFill>
              <a:latin typeface="黑体" panose="02010609060101010101" charset="-122"/>
              <a:ea typeface="黑体" panose="02010609060101010101" charset="-122"/>
              <a:cs typeface="黑体" panose="02010609060101010101" charset="-122"/>
            </a:endParaRPr>
          </a:p>
        </p:txBody>
      </p:sp>
      <p:graphicFrame>
        <p:nvGraphicFramePr>
          <p:cNvPr id="7" name="表格 6"/>
          <p:cNvGraphicFramePr/>
          <p:nvPr>
            <p:custDataLst>
              <p:tags r:id="rId2"/>
            </p:custDataLst>
          </p:nvPr>
        </p:nvGraphicFramePr>
        <p:xfrm>
          <a:off x="2396807" y="1519725"/>
          <a:ext cx="7338060" cy="50126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02005"/>
                <a:gridCol w="6536055"/>
              </a:tblGrid>
              <a:tr h="449580">
                <a:tc>
                  <a:txBody>
                    <a:bodyPr/>
                    <a:p>
                      <a:pPr indent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CN" sz="1600" b="1" spc="120">
                          <a:solidFill>
                            <a:srgbClr val="646464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序号</a:t>
                      </a:r>
                      <a:endParaRPr lang="zh-CN" sz="1600" b="1" spc="120">
                        <a:solidFill>
                          <a:srgbClr val="646464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177800" marR="177800" marT="6350" marB="6350" vert="horz" anchor="ctr">
                    <a:lnL w="9525">
                      <a:solidFill>
                        <a:srgbClr val="646464"/>
                      </a:solidFill>
                      <a:prstDash val="sysDash"/>
                    </a:lnL>
                    <a:lnR w="9525">
                      <a:solidFill>
                        <a:srgbClr val="646464"/>
                      </a:solidFill>
                      <a:prstDash val="sysDash"/>
                    </a:lnR>
                    <a:lnT w="28575">
                      <a:solidFill>
                        <a:srgbClr val="646464"/>
                      </a:solidFill>
                      <a:prstDash val="solid"/>
                    </a:lnT>
                    <a:lnB w="28575">
                      <a:solidFill>
                        <a:srgbClr val="646464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CN" sz="1600" b="1" spc="120">
                          <a:solidFill>
                            <a:srgbClr val="646464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标准/规范名称</a:t>
                      </a:r>
                      <a:endParaRPr lang="zh-CN" sz="1600" b="1" spc="120">
                        <a:solidFill>
                          <a:srgbClr val="646464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177800" marR="177800" marT="6350" marB="6350" vert="horz" anchor="ctr">
                    <a:lnL w="9525">
                      <a:solidFill>
                        <a:srgbClr val="646464"/>
                      </a:solidFill>
                      <a:prstDash val="sysDash"/>
                    </a:lnL>
                    <a:lnR w="9525">
                      <a:solidFill>
                        <a:srgbClr val="646464"/>
                      </a:solidFill>
                      <a:prstDash val="sysDash"/>
                    </a:lnR>
                    <a:lnT w="28575">
                      <a:solidFill>
                        <a:srgbClr val="646464"/>
                      </a:solidFill>
                      <a:prstDash val="solid"/>
                    </a:lnT>
                    <a:lnB w="28575">
                      <a:solidFill>
                        <a:srgbClr val="646464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68605">
                <a:tc>
                  <a:txBody>
                    <a:bodyPr/>
                    <a:p>
                      <a:pPr indent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0" spc="120">
                          <a:solidFill>
                            <a:srgbClr val="646464"/>
                          </a:solidFill>
                          <a:latin typeface="Times New Roman" panose="02020603050405020304" charset="0"/>
                          <a:ea typeface="宋体" panose="02010600030101010101" pitchFamily="2" charset="-122"/>
                        </a:rPr>
                        <a:t>16</a:t>
                      </a:r>
                      <a:endParaRPr lang="en-US" sz="1200" b="0" spc="120">
                        <a:solidFill>
                          <a:srgbClr val="646464"/>
                        </a:solidFill>
                        <a:latin typeface="Times New Roman" panose="02020603050405020304" charset="0"/>
                        <a:ea typeface="宋体" panose="02010600030101010101" pitchFamily="2" charset="-122"/>
                      </a:endParaRPr>
                    </a:p>
                  </a:txBody>
                  <a:tcPr marL="177800" marR="177800" marT="6350" marB="6350" vert="horz" anchor="ctr">
                    <a:lnL w="9525">
                      <a:solidFill>
                        <a:srgbClr val="646464"/>
                      </a:solidFill>
                      <a:prstDash val="sysDash"/>
                    </a:lnL>
                    <a:lnR w="9525">
                      <a:solidFill>
                        <a:srgbClr val="646464"/>
                      </a:solidFill>
                      <a:prstDash val="sysDash"/>
                    </a:lnR>
                    <a:lnT w="28575">
                      <a:solidFill>
                        <a:srgbClr val="646464"/>
                      </a:solidFill>
                      <a:prstDash val="solid"/>
                    </a:lnT>
                    <a:lnB w="9525">
                      <a:solidFill>
                        <a:srgbClr val="646464"/>
                      </a:solidFill>
                      <a:prstDash val="sysDash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l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CN" sz="1200" b="0" spc="120">
                          <a:solidFill>
                            <a:srgbClr val="404040"/>
                          </a:solidFill>
                          <a:latin typeface="Times New Roman" panose="02020603050405020304" charset="0"/>
                          <a:ea typeface="宋体" panose="02010600030101010101" pitchFamily="2" charset="-122"/>
                          <a:cs typeface="微软雅黑" panose="020B0503020204020204" charset="-122"/>
                        </a:rPr>
                        <a:t>《金属与石材幕墙工程技术规范》JGJ133-2001</a:t>
                      </a:r>
                      <a:endParaRPr lang="zh-CN" sz="1200" b="0" spc="120">
                        <a:solidFill>
                          <a:srgbClr val="404040"/>
                        </a:solidFill>
                        <a:latin typeface="Times New Roman" panose="02020603050405020304" charset="0"/>
                        <a:ea typeface="宋体" panose="02010600030101010101" pitchFamily="2" charset="-122"/>
                        <a:cs typeface="微软雅黑" panose="020B0503020204020204" charset="-122"/>
                      </a:endParaRPr>
                    </a:p>
                  </a:txBody>
                  <a:tcPr marL="177800" marR="177800" marT="6350" marB="6350" vert="horz" anchor="ctr">
                    <a:lnL w="9525">
                      <a:solidFill>
                        <a:srgbClr val="646464"/>
                      </a:solidFill>
                      <a:prstDash val="sysDash"/>
                    </a:lnL>
                    <a:lnR w="9525">
                      <a:solidFill>
                        <a:srgbClr val="646464"/>
                      </a:solidFill>
                      <a:prstDash val="sysDash"/>
                    </a:lnR>
                    <a:lnT w="28575">
                      <a:solidFill>
                        <a:srgbClr val="646464"/>
                      </a:solidFill>
                      <a:prstDash val="solid"/>
                    </a:lnT>
                    <a:lnB w="9525">
                      <a:solidFill>
                        <a:srgbClr val="646464"/>
                      </a:solidFill>
                      <a:prstDash val="sysDash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67970">
                <a:tc>
                  <a:txBody>
                    <a:bodyPr/>
                    <a:p>
                      <a:pPr indent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0" spc="120">
                          <a:solidFill>
                            <a:srgbClr val="646464"/>
                          </a:solidFill>
                          <a:latin typeface="Times New Roman" panose="02020603050405020304" charset="0"/>
                          <a:ea typeface="宋体" panose="02010600030101010101" pitchFamily="2" charset="-122"/>
                        </a:rPr>
                        <a:t>17</a:t>
                      </a:r>
                      <a:endParaRPr lang="en-US" altLang="en-US" sz="1200" b="0" spc="120">
                        <a:solidFill>
                          <a:srgbClr val="646464"/>
                        </a:solidFill>
                        <a:latin typeface="Times New Roman" panose="02020603050405020304" charset="0"/>
                        <a:ea typeface="宋体" panose="02010600030101010101" pitchFamily="2" charset="-122"/>
                      </a:endParaRPr>
                    </a:p>
                  </a:txBody>
                  <a:tcPr marL="177800" marR="177800" marT="6350" marB="6350" vert="horz" anchor="ctr">
                    <a:lnL w="9525">
                      <a:solidFill>
                        <a:srgbClr val="646464"/>
                      </a:solidFill>
                      <a:prstDash val="sysDash"/>
                    </a:lnL>
                    <a:lnR w="9525">
                      <a:solidFill>
                        <a:srgbClr val="646464"/>
                      </a:solidFill>
                      <a:prstDash val="sysDash"/>
                    </a:lnR>
                    <a:lnT w="9525">
                      <a:solidFill>
                        <a:srgbClr val="646464"/>
                      </a:solidFill>
                      <a:prstDash val="sysDash"/>
                    </a:lnT>
                    <a:lnB w="9525">
                      <a:solidFill>
                        <a:srgbClr val="646464"/>
                      </a:solidFill>
                      <a:prstDash val="sysDash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p>
                      <a:pPr indent="0" algn="l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CN" sz="1200" b="0" spc="120">
                          <a:solidFill>
                            <a:srgbClr val="404040"/>
                          </a:solidFill>
                          <a:latin typeface="Times New Roman" panose="02020603050405020304" charset="0"/>
                          <a:ea typeface="宋体" panose="02010600030101010101" pitchFamily="2" charset="-122"/>
                          <a:cs typeface="微软雅黑" panose="020B0503020204020204" charset="-122"/>
                        </a:rPr>
                        <a:t>《饰面石材用胶粘剂》GB24264-2009</a:t>
                      </a:r>
                      <a:endParaRPr lang="zh-CN" sz="1200" b="0" spc="120">
                        <a:solidFill>
                          <a:srgbClr val="404040"/>
                        </a:solidFill>
                        <a:latin typeface="Times New Roman" panose="02020603050405020304" charset="0"/>
                        <a:ea typeface="宋体" panose="02010600030101010101" pitchFamily="2" charset="-122"/>
                        <a:cs typeface="微软雅黑" panose="020B0503020204020204" charset="-122"/>
                      </a:endParaRPr>
                    </a:p>
                  </a:txBody>
                  <a:tcPr marL="177800" marR="177800" marT="6350" marB="6350" vert="horz" anchor="ctr">
                    <a:lnL w="9525">
                      <a:solidFill>
                        <a:srgbClr val="646464"/>
                      </a:solidFill>
                      <a:prstDash val="sysDash"/>
                    </a:lnL>
                    <a:lnR w="9525">
                      <a:solidFill>
                        <a:srgbClr val="646464"/>
                      </a:solidFill>
                      <a:prstDash val="sysDash"/>
                    </a:lnR>
                    <a:lnT w="9525">
                      <a:solidFill>
                        <a:srgbClr val="646464"/>
                      </a:solidFill>
                      <a:prstDash val="sysDash"/>
                    </a:lnT>
                    <a:lnB w="9525">
                      <a:solidFill>
                        <a:srgbClr val="646464"/>
                      </a:solidFill>
                      <a:prstDash val="sysDash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</a:tr>
              <a:tr h="268605">
                <a:tc>
                  <a:txBody>
                    <a:bodyPr/>
                    <a:p>
                      <a:pPr indent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0" spc="120">
                          <a:solidFill>
                            <a:srgbClr val="646464"/>
                          </a:solidFill>
                          <a:latin typeface="Times New Roman" panose="02020603050405020304" charset="0"/>
                          <a:ea typeface="宋体" panose="02010600030101010101" pitchFamily="2" charset="-122"/>
                        </a:rPr>
                        <a:t>18</a:t>
                      </a:r>
                      <a:endParaRPr lang="en-US" altLang="en-US" sz="1200" b="0" spc="120">
                        <a:solidFill>
                          <a:srgbClr val="646464"/>
                        </a:solidFill>
                        <a:latin typeface="Times New Roman" panose="02020603050405020304" charset="0"/>
                        <a:ea typeface="宋体" panose="02010600030101010101" pitchFamily="2" charset="-122"/>
                      </a:endParaRPr>
                    </a:p>
                  </a:txBody>
                  <a:tcPr marL="177800" marR="177800" marT="6350" marB="6350" vert="horz" anchor="ctr">
                    <a:lnL w="9525">
                      <a:solidFill>
                        <a:srgbClr val="646464"/>
                      </a:solidFill>
                      <a:prstDash val="sysDash"/>
                    </a:lnL>
                    <a:lnR w="9525">
                      <a:solidFill>
                        <a:srgbClr val="646464"/>
                      </a:solidFill>
                      <a:prstDash val="sysDash"/>
                    </a:lnR>
                    <a:lnT w="9525">
                      <a:solidFill>
                        <a:srgbClr val="646464"/>
                      </a:solidFill>
                      <a:prstDash val="sysDash"/>
                    </a:lnT>
                    <a:lnB w="9525">
                      <a:solidFill>
                        <a:srgbClr val="646464"/>
                      </a:solidFill>
                      <a:prstDash val="sysDash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l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CN" sz="1200" b="0" spc="120">
                          <a:solidFill>
                            <a:srgbClr val="404040"/>
                          </a:solidFill>
                          <a:latin typeface="Times New Roman" panose="02020603050405020304" charset="0"/>
                          <a:ea typeface="宋体" panose="02010600030101010101" pitchFamily="2" charset="-122"/>
                          <a:cs typeface="微软雅黑" panose="020B0503020204020204" charset="-122"/>
                        </a:rPr>
                        <a:t>《民用建筑电气设计规范》</a:t>
                      </a:r>
                      <a:r>
                        <a:rPr lang="en-US" sz="1200" b="0" spc="120">
                          <a:solidFill>
                            <a:srgbClr val="404040"/>
                          </a:solidFill>
                          <a:latin typeface="Times New Roman" panose="02020603050405020304" charset="0"/>
                          <a:ea typeface="宋体" panose="02010600030101010101" pitchFamily="2" charset="-122"/>
                          <a:cs typeface="微软雅黑" panose="020B0503020204020204" charset="-122"/>
                        </a:rPr>
                        <a:t>JGJ16-2008</a:t>
                      </a:r>
                      <a:endParaRPr lang="en-US" altLang="en-US" sz="1200" b="0" spc="120">
                        <a:solidFill>
                          <a:srgbClr val="404040"/>
                        </a:solidFill>
                        <a:latin typeface="Times New Roman" panose="02020603050405020304" charset="0"/>
                        <a:ea typeface="宋体" panose="02010600030101010101" pitchFamily="2" charset="-122"/>
                        <a:cs typeface="微软雅黑" panose="020B0503020204020204" charset="-122"/>
                      </a:endParaRPr>
                    </a:p>
                  </a:txBody>
                  <a:tcPr marL="177800" marR="177800" marT="6350" marB="6350" vert="horz" anchor="ctr">
                    <a:lnL w="9525">
                      <a:solidFill>
                        <a:srgbClr val="646464"/>
                      </a:solidFill>
                      <a:prstDash val="sysDash"/>
                    </a:lnL>
                    <a:lnR w="9525">
                      <a:solidFill>
                        <a:srgbClr val="646464"/>
                      </a:solidFill>
                      <a:prstDash val="sysDash"/>
                    </a:lnR>
                    <a:lnT w="9525">
                      <a:solidFill>
                        <a:srgbClr val="646464"/>
                      </a:solidFill>
                      <a:prstDash val="sysDash"/>
                    </a:lnT>
                    <a:lnB w="9525">
                      <a:solidFill>
                        <a:srgbClr val="646464"/>
                      </a:solidFill>
                      <a:prstDash val="sysDash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68605">
                <a:tc>
                  <a:txBody>
                    <a:bodyPr/>
                    <a:p>
                      <a:pPr indent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0" spc="120">
                          <a:solidFill>
                            <a:srgbClr val="646464"/>
                          </a:solidFill>
                          <a:latin typeface="Times New Roman" panose="02020603050405020304" charset="0"/>
                          <a:ea typeface="宋体" panose="02010600030101010101" pitchFamily="2" charset="-122"/>
                        </a:rPr>
                        <a:t>19</a:t>
                      </a:r>
                      <a:endParaRPr lang="en-US" altLang="en-US" sz="1200" b="0" spc="120">
                        <a:solidFill>
                          <a:srgbClr val="646464"/>
                        </a:solidFill>
                        <a:latin typeface="Times New Roman" panose="02020603050405020304" charset="0"/>
                        <a:ea typeface="宋体" panose="02010600030101010101" pitchFamily="2" charset="-122"/>
                      </a:endParaRPr>
                    </a:p>
                  </a:txBody>
                  <a:tcPr marL="177800" marR="177800" marT="6350" marB="6350" vert="horz" anchor="ctr">
                    <a:lnL w="9525">
                      <a:solidFill>
                        <a:srgbClr val="646464"/>
                      </a:solidFill>
                      <a:prstDash val="sysDash"/>
                    </a:lnL>
                    <a:lnR w="9525">
                      <a:solidFill>
                        <a:srgbClr val="646464"/>
                      </a:solidFill>
                      <a:prstDash val="sysDash"/>
                    </a:lnR>
                    <a:lnT w="9525">
                      <a:solidFill>
                        <a:srgbClr val="646464"/>
                      </a:solidFill>
                      <a:prstDash val="sysDash"/>
                    </a:lnT>
                    <a:lnB w="9525">
                      <a:solidFill>
                        <a:srgbClr val="646464"/>
                      </a:solidFill>
                      <a:prstDash val="sysDash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p>
                      <a:pPr indent="0" algn="l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CN" sz="1200" b="0" spc="120">
                          <a:solidFill>
                            <a:srgbClr val="404040"/>
                          </a:solidFill>
                          <a:latin typeface="Times New Roman" panose="02020603050405020304" charset="0"/>
                          <a:ea typeface="宋体" panose="02010600030101010101" pitchFamily="2" charset="-122"/>
                          <a:cs typeface="微软雅黑" panose="020B0503020204020204" charset="-122"/>
                        </a:rPr>
                        <a:t>《建筑电气照明装置施工及验收规范》</a:t>
                      </a:r>
                      <a:r>
                        <a:rPr lang="en-US" sz="1200" b="0" spc="120">
                          <a:solidFill>
                            <a:srgbClr val="404040"/>
                          </a:solidFill>
                          <a:latin typeface="Times New Roman" panose="02020603050405020304" charset="0"/>
                          <a:ea typeface="宋体" panose="02010600030101010101" pitchFamily="2" charset="-122"/>
                          <a:cs typeface="微软雅黑" panose="020B0503020204020204" charset="-122"/>
                        </a:rPr>
                        <a:t>GB50617-2010（2011年6月1日起实施）</a:t>
                      </a:r>
                      <a:endParaRPr lang="en-US" altLang="en-US" sz="1200" b="0" spc="120">
                        <a:solidFill>
                          <a:srgbClr val="404040"/>
                        </a:solidFill>
                        <a:latin typeface="Times New Roman" panose="02020603050405020304" charset="0"/>
                        <a:ea typeface="宋体" panose="02010600030101010101" pitchFamily="2" charset="-122"/>
                        <a:cs typeface="微软雅黑" panose="020B0503020204020204" charset="-122"/>
                      </a:endParaRPr>
                    </a:p>
                  </a:txBody>
                  <a:tcPr marL="177800" marR="177800" marT="6350" marB="6350" vert="horz" anchor="ctr">
                    <a:lnL w="9525">
                      <a:solidFill>
                        <a:srgbClr val="646464"/>
                      </a:solidFill>
                      <a:prstDash val="sysDash"/>
                    </a:lnL>
                    <a:lnR w="9525">
                      <a:solidFill>
                        <a:srgbClr val="646464"/>
                      </a:solidFill>
                      <a:prstDash val="sysDash"/>
                    </a:lnR>
                    <a:lnT w="9525">
                      <a:solidFill>
                        <a:srgbClr val="646464"/>
                      </a:solidFill>
                      <a:prstDash val="sysDash"/>
                    </a:lnT>
                    <a:lnB w="9525">
                      <a:solidFill>
                        <a:srgbClr val="646464"/>
                      </a:solidFill>
                      <a:prstDash val="sysDash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</a:tr>
              <a:tr h="267970">
                <a:tc>
                  <a:txBody>
                    <a:bodyPr/>
                    <a:p>
                      <a:pPr indent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0" spc="120">
                          <a:solidFill>
                            <a:srgbClr val="646464"/>
                          </a:solidFill>
                          <a:latin typeface="Times New Roman" panose="02020603050405020304" charset="0"/>
                          <a:ea typeface="宋体" panose="02010600030101010101" pitchFamily="2" charset="-122"/>
                        </a:rPr>
                        <a:t>20</a:t>
                      </a:r>
                      <a:endParaRPr lang="en-US" altLang="en-US" sz="1200" b="0" spc="120">
                        <a:solidFill>
                          <a:srgbClr val="646464"/>
                        </a:solidFill>
                        <a:latin typeface="Times New Roman" panose="02020603050405020304" charset="0"/>
                        <a:ea typeface="宋体" panose="02010600030101010101" pitchFamily="2" charset="-122"/>
                      </a:endParaRPr>
                    </a:p>
                  </a:txBody>
                  <a:tcPr marL="177800" marR="177800" marT="6350" marB="6350" vert="horz" anchor="ctr">
                    <a:lnL w="9525">
                      <a:solidFill>
                        <a:srgbClr val="646464"/>
                      </a:solidFill>
                      <a:prstDash val="sysDash"/>
                    </a:lnL>
                    <a:lnR w="9525">
                      <a:solidFill>
                        <a:srgbClr val="646464"/>
                      </a:solidFill>
                      <a:prstDash val="sysDash"/>
                    </a:lnR>
                    <a:lnT w="9525">
                      <a:solidFill>
                        <a:srgbClr val="646464"/>
                      </a:solidFill>
                      <a:prstDash val="sysDash"/>
                    </a:lnT>
                    <a:lnB w="9525">
                      <a:solidFill>
                        <a:srgbClr val="646464"/>
                      </a:solidFill>
                      <a:prstDash val="sysDash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l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CN" sz="1200" b="0" spc="120">
                          <a:solidFill>
                            <a:srgbClr val="404040"/>
                          </a:solidFill>
                          <a:latin typeface="Times New Roman" panose="02020603050405020304" charset="0"/>
                          <a:ea typeface="宋体" panose="02010600030101010101" pitchFamily="2" charset="-122"/>
                          <a:cs typeface="微软雅黑" panose="020B0503020204020204" charset="-122"/>
                        </a:rPr>
                        <a:t>《建筑照明设计标准》</a:t>
                      </a:r>
                      <a:r>
                        <a:rPr lang="en-US" sz="1200" b="0" spc="120">
                          <a:solidFill>
                            <a:srgbClr val="404040"/>
                          </a:solidFill>
                          <a:latin typeface="Times New Roman" panose="02020603050405020304" charset="0"/>
                          <a:ea typeface="宋体" panose="02010600030101010101" pitchFamily="2" charset="-122"/>
                          <a:cs typeface="微软雅黑" panose="020B0503020204020204" charset="-122"/>
                        </a:rPr>
                        <a:t>GB50034-2013</a:t>
                      </a:r>
                      <a:endParaRPr lang="en-US" altLang="en-US" sz="1200" b="0" spc="120">
                        <a:solidFill>
                          <a:srgbClr val="404040"/>
                        </a:solidFill>
                        <a:latin typeface="Times New Roman" panose="02020603050405020304" charset="0"/>
                        <a:ea typeface="宋体" panose="02010600030101010101" pitchFamily="2" charset="-122"/>
                        <a:cs typeface="微软雅黑" panose="020B0503020204020204" charset="-122"/>
                      </a:endParaRPr>
                    </a:p>
                  </a:txBody>
                  <a:tcPr marL="177800" marR="177800" marT="6350" marB="6350" vert="horz" anchor="ctr">
                    <a:lnL w="9525">
                      <a:solidFill>
                        <a:srgbClr val="646464"/>
                      </a:solidFill>
                      <a:prstDash val="sysDash"/>
                    </a:lnL>
                    <a:lnR w="9525">
                      <a:solidFill>
                        <a:srgbClr val="646464"/>
                      </a:solidFill>
                      <a:prstDash val="sysDash"/>
                    </a:lnR>
                    <a:lnT w="9525">
                      <a:solidFill>
                        <a:srgbClr val="646464"/>
                      </a:solidFill>
                      <a:prstDash val="sysDash"/>
                    </a:lnT>
                    <a:lnB w="9525">
                      <a:solidFill>
                        <a:srgbClr val="646464"/>
                      </a:solidFill>
                      <a:prstDash val="sysDash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68605">
                <a:tc>
                  <a:txBody>
                    <a:bodyPr/>
                    <a:p>
                      <a:pPr indent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0" spc="120">
                          <a:solidFill>
                            <a:srgbClr val="646464"/>
                          </a:solidFill>
                          <a:latin typeface="Times New Roman" panose="02020603050405020304" charset="0"/>
                          <a:ea typeface="宋体" panose="02010600030101010101" pitchFamily="2" charset="-122"/>
                        </a:rPr>
                        <a:t>21</a:t>
                      </a:r>
                      <a:endParaRPr lang="en-US" altLang="en-US" sz="1200" b="0" spc="120">
                        <a:solidFill>
                          <a:srgbClr val="646464"/>
                        </a:solidFill>
                        <a:latin typeface="Times New Roman" panose="02020603050405020304" charset="0"/>
                        <a:ea typeface="宋体" panose="02010600030101010101" pitchFamily="2" charset="-122"/>
                      </a:endParaRPr>
                    </a:p>
                  </a:txBody>
                  <a:tcPr marL="177800" marR="177800" marT="6350" marB="6350" vert="horz" anchor="ctr">
                    <a:lnL w="9525">
                      <a:solidFill>
                        <a:srgbClr val="646464"/>
                      </a:solidFill>
                      <a:prstDash val="sysDash"/>
                    </a:lnL>
                    <a:lnR w="9525">
                      <a:solidFill>
                        <a:srgbClr val="646464"/>
                      </a:solidFill>
                      <a:prstDash val="sysDash"/>
                    </a:lnR>
                    <a:lnT w="9525">
                      <a:solidFill>
                        <a:srgbClr val="646464"/>
                      </a:solidFill>
                      <a:prstDash val="sysDash"/>
                    </a:lnT>
                    <a:lnB w="9525">
                      <a:solidFill>
                        <a:srgbClr val="646464"/>
                      </a:solidFill>
                      <a:prstDash val="sysDash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p>
                      <a:pPr indent="0" algn="l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CN" sz="1200" b="0" spc="120">
                          <a:solidFill>
                            <a:srgbClr val="404040"/>
                          </a:solidFill>
                          <a:latin typeface="Times New Roman" panose="02020603050405020304" charset="0"/>
                          <a:ea typeface="宋体" panose="02010600030101010101" pitchFamily="2" charset="-122"/>
                          <a:cs typeface="微软雅黑" panose="020B0503020204020204" charset="-122"/>
                        </a:rPr>
                        <a:t>《建筑节能工程施工质量验收规范》</a:t>
                      </a:r>
                      <a:r>
                        <a:rPr lang="en-US" sz="1200" b="0" spc="120">
                          <a:solidFill>
                            <a:srgbClr val="404040"/>
                          </a:solidFill>
                          <a:latin typeface="Times New Roman" panose="02020603050405020304" charset="0"/>
                          <a:ea typeface="宋体" panose="02010600030101010101" pitchFamily="2" charset="-122"/>
                          <a:cs typeface="微软雅黑" panose="020B0503020204020204" charset="-122"/>
                        </a:rPr>
                        <a:t>GB50411-2007</a:t>
                      </a:r>
                      <a:endParaRPr lang="en-US" altLang="en-US" sz="1200" b="0" spc="120">
                        <a:solidFill>
                          <a:srgbClr val="404040"/>
                        </a:solidFill>
                        <a:latin typeface="Times New Roman" panose="02020603050405020304" charset="0"/>
                        <a:ea typeface="宋体" panose="02010600030101010101" pitchFamily="2" charset="-122"/>
                        <a:cs typeface="微软雅黑" panose="020B0503020204020204" charset="-122"/>
                      </a:endParaRPr>
                    </a:p>
                  </a:txBody>
                  <a:tcPr marL="177800" marR="177800" marT="6350" marB="6350" vert="horz" anchor="ctr">
                    <a:lnL w="9525">
                      <a:solidFill>
                        <a:srgbClr val="646464"/>
                      </a:solidFill>
                      <a:prstDash val="sysDash"/>
                    </a:lnL>
                    <a:lnR w="9525">
                      <a:solidFill>
                        <a:srgbClr val="646464"/>
                      </a:solidFill>
                      <a:prstDash val="sysDash"/>
                    </a:lnR>
                    <a:lnT w="9525">
                      <a:solidFill>
                        <a:srgbClr val="646464"/>
                      </a:solidFill>
                      <a:prstDash val="sysDash"/>
                    </a:lnT>
                    <a:lnB w="9525">
                      <a:solidFill>
                        <a:srgbClr val="646464"/>
                      </a:solidFill>
                      <a:prstDash val="sysDash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</a:tr>
              <a:tr h="268605">
                <a:tc>
                  <a:txBody>
                    <a:bodyPr/>
                    <a:p>
                      <a:pPr indent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0" spc="120">
                          <a:solidFill>
                            <a:srgbClr val="646464"/>
                          </a:solidFill>
                          <a:latin typeface="Times New Roman" panose="02020603050405020304" charset="0"/>
                          <a:ea typeface="宋体" panose="02010600030101010101" pitchFamily="2" charset="-122"/>
                        </a:rPr>
                        <a:t>22</a:t>
                      </a:r>
                      <a:endParaRPr lang="en-US" altLang="en-US" sz="1200" b="0" spc="120">
                        <a:solidFill>
                          <a:srgbClr val="646464"/>
                        </a:solidFill>
                        <a:latin typeface="Times New Roman" panose="02020603050405020304" charset="0"/>
                        <a:ea typeface="宋体" panose="02010600030101010101" pitchFamily="2" charset="-122"/>
                      </a:endParaRPr>
                    </a:p>
                  </a:txBody>
                  <a:tcPr marL="177800" marR="177800" marT="6350" marB="6350" vert="horz" anchor="ctr">
                    <a:lnL w="9525">
                      <a:solidFill>
                        <a:srgbClr val="646464"/>
                      </a:solidFill>
                      <a:prstDash val="sysDash"/>
                    </a:lnL>
                    <a:lnR w="9525">
                      <a:solidFill>
                        <a:srgbClr val="646464"/>
                      </a:solidFill>
                      <a:prstDash val="sysDash"/>
                    </a:lnR>
                    <a:lnT w="9525">
                      <a:solidFill>
                        <a:srgbClr val="646464"/>
                      </a:solidFill>
                      <a:prstDash val="sysDash"/>
                    </a:lnT>
                    <a:lnB w="9525">
                      <a:solidFill>
                        <a:srgbClr val="646464"/>
                      </a:solidFill>
                      <a:prstDash val="sysDash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l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CN" sz="1200" b="0" spc="120">
                          <a:solidFill>
                            <a:srgbClr val="404040"/>
                          </a:solidFill>
                          <a:latin typeface="Times New Roman" panose="02020603050405020304" charset="0"/>
                          <a:ea typeface="宋体" panose="02010600030101010101" pitchFamily="2" charset="-122"/>
                          <a:cs typeface="微软雅黑" panose="020B0503020204020204" charset="-122"/>
                        </a:rPr>
                        <a:t>《工程建设标准强制性条文》（房屋建筑部分）</a:t>
                      </a:r>
                      <a:r>
                        <a:rPr lang="en-US" sz="1200" b="0" spc="120">
                          <a:solidFill>
                            <a:srgbClr val="404040"/>
                          </a:solidFill>
                          <a:latin typeface="Times New Roman" panose="02020603050405020304" charset="0"/>
                          <a:ea typeface="宋体" panose="02010600030101010101" pitchFamily="2" charset="-122"/>
                          <a:cs typeface="微软雅黑" panose="020B0503020204020204" charset="-122"/>
                        </a:rPr>
                        <a:t>2013</a:t>
                      </a:r>
                      <a:endParaRPr lang="en-US" altLang="en-US" sz="1200" b="0" spc="120">
                        <a:solidFill>
                          <a:srgbClr val="404040"/>
                        </a:solidFill>
                        <a:latin typeface="Times New Roman" panose="02020603050405020304" charset="0"/>
                        <a:ea typeface="宋体" panose="02010600030101010101" pitchFamily="2" charset="-122"/>
                        <a:cs typeface="微软雅黑" panose="020B0503020204020204" charset="-122"/>
                      </a:endParaRPr>
                    </a:p>
                  </a:txBody>
                  <a:tcPr marL="177800" marR="177800" marT="6350" marB="6350" vert="horz" anchor="ctr">
                    <a:lnL w="9525">
                      <a:solidFill>
                        <a:srgbClr val="646464"/>
                      </a:solidFill>
                      <a:prstDash val="sysDash"/>
                    </a:lnL>
                    <a:lnR w="9525">
                      <a:solidFill>
                        <a:srgbClr val="646464"/>
                      </a:solidFill>
                      <a:prstDash val="sysDash"/>
                    </a:lnR>
                    <a:lnT w="9525">
                      <a:solidFill>
                        <a:srgbClr val="646464"/>
                      </a:solidFill>
                      <a:prstDash val="sysDash"/>
                    </a:lnT>
                    <a:lnB w="9525">
                      <a:solidFill>
                        <a:srgbClr val="646464"/>
                      </a:solidFill>
                      <a:prstDash val="sysDash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68605">
                <a:tc>
                  <a:txBody>
                    <a:bodyPr/>
                    <a:p>
                      <a:pPr indent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0" spc="120">
                          <a:solidFill>
                            <a:srgbClr val="646464"/>
                          </a:solidFill>
                          <a:latin typeface="Times New Roman" panose="02020603050405020304" charset="0"/>
                          <a:ea typeface="宋体" panose="02010600030101010101" pitchFamily="2" charset="-122"/>
                        </a:rPr>
                        <a:t>23</a:t>
                      </a:r>
                      <a:endParaRPr lang="en-US" altLang="en-US" sz="1200" b="0" spc="120">
                        <a:solidFill>
                          <a:srgbClr val="646464"/>
                        </a:solidFill>
                        <a:latin typeface="Times New Roman" panose="02020603050405020304" charset="0"/>
                        <a:ea typeface="宋体" panose="02010600030101010101" pitchFamily="2" charset="-122"/>
                      </a:endParaRPr>
                    </a:p>
                  </a:txBody>
                  <a:tcPr marL="177800" marR="177800" marT="6350" marB="6350" vert="horz" anchor="ctr">
                    <a:lnL w="9525">
                      <a:solidFill>
                        <a:srgbClr val="646464"/>
                      </a:solidFill>
                      <a:prstDash val="sysDash"/>
                    </a:lnL>
                    <a:lnR w="9525">
                      <a:solidFill>
                        <a:srgbClr val="646464"/>
                      </a:solidFill>
                      <a:prstDash val="sysDash"/>
                    </a:lnR>
                    <a:lnT w="9525">
                      <a:solidFill>
                        <a:srgbClr val="646464"/>
                      </a:solidFill>
                      <a:prstDash val="sysDash"/>
                    </a:lnT>
                    <a:lnB w="9525">
                      <a:solidFill>
                        <a:srgbClr val="646464"/>
                      </a:solidFill>
                      <a:prstDash val="sysDash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p>
                      <a:pPr indent="0" algn="l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CN" sz="1200" b="0" spc="120">
                          <a:solidFill>
                            <a:srgbClr val="404040"/>
                          </a:solidFill>
                          <a:latin typeface="Times New Roman" panose="02020603050405020304" charset="0"/>
                          <a:ea typeface="宋体" panose="02010600030101010101" pitchFamily="2" charset="-122"/>
                          <a:cs typeface="微软雅黑" panose="020B0503020204020204" charset="-122"/>
                        </a:rPr>
                        <a:t>《建筑电气工程施工质量验收规范》</a:t>
                      </a:r>
                      <a:r>
                        <a:rPr lang="en-US" sz="1200" b="0" spc="120">
                          <a:solidFill>
                            <a:srgbClr val="404040"/>
                          </a:solidFill>
                          <a:latin typeface="Times New Roman" panose="02020603050405020304" charset="0"/>
                          <a:ea typeface="宋体" panose="02010600030101010101" pitchFamily="2" charset="-122"/>
                          <a:cs typeface="微软雅黑" panose="020B0503020204020204" charset="-122"/>
                        </a:rPr>
                        <a:t>GB50303-2015</a:t>
                      </a:r>
                      <a:endParaRPr lang="en-US" altLang="en-US" sz="1200" b="0" spc="120">
                        <a:solidFill>
                          <a:srgbClr val="404040"/>
                        </a:solidFill>
                        <a:latin typeface="Times New Roman" panose="02020603050405020304" charset="0"/>
                        <a:ea typeface="宋体" panose="02010600030101010101" pitchFamily="2" charset="-122"/>
                        <a:cs typeface="微软雅黑" panose="020B0503020204020204" charset="-122"/>
                      </a:endParaRPr>
                    </a:p>
                  </a:txBody>
                  <a:tcPr marL="177800" marR="177800" marT="6350" marB="6350" vert="horz" anchor="ctr">
                    <a:lnL w="9525">
                      <a:solidFill>
                        <a:srgbClr val="646464"/>
                      </a:solidFill>
                      <a:prstDash val="sysDash"/>
                    </a:lnL>
                    <a:lnR w="9525">
                      <a:solidFill>
                        <a:srgbClr val="646464"/>
                      </a:solidFill>
                      <a:prstDash val="sysDash"/>
                    </a:lnR>
                    <a:lnT w="9525">
                      <a:solidFill>
                        <a:srgbClr val="646464"/>
                      </a:solidFill>
                      <a:prstDash val="sysDash"/>
                    </a:lnT>
                    <a:lnB w="9525">
                      <a:solidFill>
                        <a:srgbClr val="646464"/>
                      </a:solidFill>
                      <a:prstDash val="sysDash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</a:tr>
              <a:tr h="267970">
                <a:tc>
                  <a:txBody>
                    <a:bodyPr/>
                    <a:p>
                      <a:pPr indent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0" spc="120">
                          <a:solidFill>
                            <a:srgbClr val="646464"/>
                          </a:solidFill>
                          <a:latin typeface="Times New Roman" panose="02020603050405020304" charset="0"/>
                          <a:ea typeface="宋体" panose="02010600030101010101" pitchFamily="2" charset="-122"/>
                        </a:rPr>
                        <a:t>24</a:t>
                      </a:r>
                      <a:endParaRPr lang="en-US" altLang="en-US" sz="1200" b="0" spc="120">
                        <a:solidFill>
                          <a:srgbClr val="646464"/>
                        </a:solidFill>
                        <a:latin typeface="Times New Roman" panose="02020603050405020304" charset="0"/>
                        <a:ea typeface="宋体" panose="02010600030101010101" pitchFamily="2" charset="-122"/>
                      </a:endParaRPr>
                    </a:p>
                  </a:txBody>
                  <a:tcPr marL="177800" marR="177800" marT="6350" marB="6350" vert="horz" anchor="ctr">
                    <a:lnL w="9525">
                      <a:solidFill>
                        <a:srgbClr val="646464"/>
                      </a:solidFill>
                      <a:prstDash val="sysDash"/>
                    </a:lnL>
                    <a:lnR w="9525">
                      <a:solidFill>
                        <a:srgbClr val="646464"/>
                      </a:solidFill>
                      <a:prstDash val="sysDash"/>
                    </a:lnR>
                    <a:lnT w="9525">
                      <a:solidFill>
                        <a:srgbClr val="646464"/>
                      </a:solidFill>
                      <a:prstDash val="sysDash"/>
                    </a:lnT>
                    <a:lnB w="9525">
                      <a:solidFill>
                        <a:srgbClr val="646464"/>
                      </a:solidFill>
                      <a:prstDash val="sysDash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l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CN" sz="1200" b="0" spc="120">
                          <a:solidFill>
                            <a:srgbClr val="404040"/>
                          </a:solidFill>
                          <a:latin typeface="Times New Roman" panose="02020603050405020304" charset="0"/>
                          <a:ea typeface="宋体" panose="02010600030101010101" pitchFamily="2" charset="-122"/>
                          <a:cs typeface="微软雅黑" panose="020B0503020204020204" charset="-122"/>
                        </a:rPr>
                        <a:t>参考</a:t>
                      </a:r>
                      <a:r>
                        <a:rPr lang="en-US" sz="1200" b="0" spc="120">
                          <a:solidFill>
                            <a:srgbClr val="404040"/>
                          </a:solidFill>
                          <a:latin typeface="Times New Roman" panose="02020603050405020304" charset="0"/>
                          <a:ea typeface="宋体" panose="02010600030101010101" pitchFamily="2" charset="-122"/>
                          <a:cs typeface="微软雅黑" panose="020B0503020204020204" charset="-122"/>
                        </a:rPr>
                        <a:t>《建筑装饰室内石材工程技术规程》CECS422：2015</a:t>
                      </a:r>
                      <a:endParaRPr lang="en-US" altLang="en-US" sz="1200" b="0" spc="120">
                        <a:solidFill>
                          <a:srgbClr val="404040"/>
                        </a:solidFill>
                        <a:latin typeface="Times New Roman" panose="02020603050405020304" charset="0"/>
                        <a:ea typeface="宋体" panose="02010600030101010101" pitchFamily="2" charset="-122"/>
                        <a:cs typeface="微软雅黑" panose="020B0503020204020204" charset="-122"/>
                      </a:endParaRPr>
                    </a:p>
                  </a:txBody>
                  <a:tcPr marL="177800" marR="177800" marT="6350" marB="6350" vert="horz" anchor="ctr">
                    <a:lnL w="9525">
                      <a:solidFill>
                        <a:srgbClr val="646464"/>
                      </a:solidFill>
                      <a:prstDash val="sysDash"/>
                    </a:lnL>
                    <a:lnR w="9525">
                      <a:solidFill>
                        <a:srgbClr val="646464"/>
                      </a:solidFill>
                      <a:prstDash val="sysDash"/>
                    </a:lnR>
                    <a:lnT w="9525">
                      <a:solidFill>
                        <a:srgbClr val="646464"/>
                      </a:solidFill>
                      <a:prstDash val="sysDash"/>
                    </a:lnT>
                    <a:lnB w="9525">
                      <a:solidFill>
                        <a:srgbClr val="646464"/>
                      </a:solidFill>
                      <a:prstDash val="sysDash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68605">
                <a:tc>
                  <a:txBody>
                    <a:bodyPr/>
                    <a:p>
                      <a:pPr indent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0" spc="120">
                          <a:solidFill>
                            <a:srgbClr val="646464"/>
                          </a:solidFill>
                          <a:latin typeface="Times New Roman" panose="02020603050405020304" charset="0"/>
                          <a:ea typeface="宋体" panose="02010600030101010101" pitchFamily="2" charset="-122"/>
                        </a:rPr>
                        <a:t>25</a:t>
                      </a:r>
                      <a:endParaRPr lang="en-US" altLang="en-US" sz="1200" b="0" spc="120">
                        <a:solidFill>
                          <a:srgbClr val="646464"/>
                        </a:solidFill>
                        <a:latin typeface="Times New Roman" panose="02020603050405020304" charset="0"/>
                        <a:ea typeface="宋体" panose="02010600030101010101" pitchFamily="2" charset="-122"/>
                      </a:endParaRPr>
                    </a:p>
                  </a:txBody>
                  <a:tcPr marL="177800" marR="177800" marT="6350" marB="6350" vert="horz" anchor="ctr">
                    <a:lnL w="9525">
                      <a:solidFill>
                        <a:srgbClr val="646464"/>
                      </a:solidFill>
                      <a:prstDash val="sysDash"/>
                    </a:lnL>
                    <a:lnR w="9525">
                      <a:solidFill>
                        <a:srgbClr val="646464"/>
                      </a:solidFill>
                      <a:prstDash val="sysDash"/>
                    </a:lnR>
                    <a:lnT w="9525">
                      <a:solidFill>
                        <a:srgbClr val="646464"/>
                      </a:solidFill>
                      <a:prstDash val="sysDash"/>
                    </a:lnT>
                    <a:lnB w="9525">
                      <a:solidFill>
                        <a:srgbClr val="646464"/>
                      </a:solidFill>
                      <a:prstDash val="sysDash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p>
                      <a:pPr indent="0" algn="l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CN" sz="1200" b="0" spc="120">
                          <a:solidFill>
                            <a:srgbClr val="404040"/>
                          </a:solidFill>
                          <a:latin typeface="Times New Roman" panose="02020603050405020304" charset="0"/>
                          <a:ea typeface="宋体" panose="02010600030101010101" pitchFamily="2" charset="-122"/>
                          <a:cs typeface="微软雅黑" panose="020B0503020204020204" charset="-122"/>
                        </a:rPr>
                        <a:t>《</a:t>
                      </a:r>
                      <a:r>
                        <a:rPr lang="en-US" sz="1200" b="0" spc="120">
                          <a:solidFill>
                            <a:srgbClr val="404040"/>
                          </a:solidFill>
                          <a:latin typeface="Times New Roman" panose="02020603050405020304" charset="0"/>
                          <a:ea typeface="宋体" panose="02010600030101010101" pitchFamily="2" charset="-122"/>
                          <a:cs typeface="微软雅黑" panose="020B0503020204020204" charset="-122"/>
                        </a:rPr>
                        <a:t>建筑设计防火规范》GB50016-2014（2018年版）</a:t>
                      </a:r>
                      <a:endParaRPr lang="en-US" altLang="en-US" sz="1200" b="0" spc="120">
                        <a:solidFill>
                          <a:srgbClr val="404040"/>
                        </a:solidFill>
                        <a:latin typeface="Times New Roman" panose="02020603050405020304" charset="0"/>
                        <a:ea typeface="宋体" panose="02010600030101010101" pitchFamily="2" charset="-122"/>
                        <a:cs typeface="微软雅黑" panose="020B0503020204020204" charset="-122"/>
                      </a:endParaRPr>
                    </a:p>
                  </a:txBody>
                  <a:tcPr marL="177800" marR="177800" marT="6350" marB="6350" vert="horz" anchor="ctr">
                    <a:lnL w="9525">
                      <a:solidFill>
                        <a:srgbClr val="646464"/>
                      </a:solidFill>
                      <a:prstDash val="sysDash"/>
                    </a:lnL>
                    <a:lnR w="9525">
                      <a:solidFill>
                        <a:srgbClr val="646464"/>
                      </a:solidFill>
                      <a:prstDash val="sysDash"/>
                    </a:lnR>
                    <a:lnT w="9525">
                      <a:solidFill>
                        <a:srgbClr val="646464"/>
                      </a:solidFill>
                      <a:prstDash val="sysDash"/>
                    </a:lnT>
                    <a:lnB w="9525">
                      <a:solidFill>
                        <a:srgbClr val="646464"/>
                      </a:solidFill>
                      <a:prstDash val="sysDash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</a:tr>
              <a:tr h="268605">
                <a:tc>
                  <a:txBody>
                    <a:bodyPr/>
                    <a:p>
                      <a:pPr indent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0" spc="120">
                          <a:solidFill>
                            <a:srgbClr val="646464"/>
                          </a:solidFill>
                          <a:latin typeface="Times New Roman" panose="02020603050405020304" charset="0"/>
                          <a:ea typeface="宋体" panose="02010600030101010101" pitchFamily="2" charset="-122"/>
                        </a:rPr>
                        <a:t>26</a:t>
                      </a:r>
                      <a:endParaRPr lang="en-US" altLang="en-US" sz="1200" b="0" spc="120">
                        <a:solidFill>
                          <a:srgbClr val="646464"/>
                        </a:solidFill>
                        <a:latin typeface="Times New Roman" panose="02020603050405020304" charset="0"/>
                        <a:ea typeface="宋体" panose="02010600030101010101" pitchFamily="2" charset="-122"/>
                      </a:endParaRPr>
                    </a:p>
                  </a:txBody>
                  <a:tcPr marL="177800" marR="177800" marT="6350" marB="6350" vert="horz" anchor="ctr">
                    <a:lnL w="9525">
                      <a:solidFill>
                        <a:srgbClr val="646464"/>
                      </a:solidFill>
                      <a:prstDash val="sysDash"/>
                    </a:lnL>
                    <a:lnR w="9525">
                      <a:solidFill>
                        <a:srgbClr val="646464"/>
                      </a:solidFill>
                      <a:prstDash val="sysDash"/>
                    </a:lnR>
                    <a:lnT w="9525">
                      <a:solidFill>
                        <a:srgbClr val="646464"/>
                      </a:solidFill>
                      <a:prstDash val="sysDash"/>
                    </a:lnT>
                    <a:lnB w="9525">
                      <a:solidFill>
                        <a:srgbClr val="646464"/>
                      </a:solidFill>
                      <a:prstDash val="sysDash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l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CN" sz="1200" b="0" spc="120">
                          <a:solidFill>
                            <a:srgbClr val="404040"/>
                          </a:solidFill>
                          <a:latin typeface="Times New Roman" panose="02020603050405020304" charset="0"/>
                          <a:ea typeface="宋体" panose="02010600030101010101" pitchFamily="2" charset="-122"/>
                          <a:cs typeface="微软雅黑" panose="020B0503020204020204" charset="-122"/>
                        </a:rPr>
                        <a:t>《</a:t>
                      </a:r>
                      <a:r>
                        <a:rPr lang="en-US" sz="1200" b="0" spc="120">
                          <a:solidFill>
                            <a:srgbClr val="404040"/>
                          </a:solidFill>
                          <a:latin typeface="Times New Roman" panose="02020603050405020304" charset="0"/>
                          <a:ea typeface="宋体" panose="02010600030101010101" pitchFamily="2" charset="-122"/>
                          <a:cs typeface="微软雅黑" panose="020B0503020204020204" charset="-122"/>
                        </a:rPr>
                        <a:t>消火栓箱》GB14561-2003</a:t>
                      </a:r>
                      <a:endParaRPr lang="en-US" altLang="en-US" sz="1200" b="0" spc="120">
                        <a:solidFill>
                          <a:srgbClr val="404040"/>
                        </a:solidFill>
                        <a:latin typeface="Times New Roman" panose="02020603050405020304" charset="0"/>
                        <a:ea typeface="宋体" panose="02010600030101010101" pitchFamily="2" charset="-122"/>
                        <a:cs typeface="微软雅黑" panose="020B0503020204020204" charset="-122"/>
                      </a:endParaRPr>
                    </a:p>
                  </a:txBody>
                  <a:tcPr marL="177800" marR="177800" marT="6350" marB="6350" vert="horz" anchor="ctr">
                    <a:lnL w="9525">
                      <a:solidFill>
                        <a:srgbClr val="646464"/>
                      </a:solidFill>
                      <a:prstDash val="sysDash"/>
                    </a:lnL>
                    <a:lnR w="9525">
                      <a:solidFill>
                        <a:srgbClr val="646464"/>
                      </a:solidFill>
                      <a:prstDash val="sysDash"/>
                    </a:lnR>
                    <a:lnT w="9525">
                      <a:solidFill>
                        <a:srgbClr val="646464"/>
                      </a:solidFill>
                      <a:prstDash val="sysDash"/>
                    </a:lnT>
                    <a:lnB w="9525">
                      <a:solidFill>
                        <a:srgbClr val="646464"/>
                      </a:solidFill>
                      <a:prstDash val="sysDash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67970">
                <a:tc>
                  <a:txBody>
                    <a:bodyPr/>
                    <a:p>
                      <a:pPr indent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0" spc="120">
                          <a:solidFill>
                            <a:srgbClr val="646464"/>
                          </a:solidFill>
                          <a:latin typeface="Times New Roman" panose="02020603050405020304" charset="0"/>
                          <a:ea typeface="宋体" panose="02010600030101010101" pitchFamily="2" charset="-122"/>
                        </a:rPr>
                        <a:t>27</a:t>
                      </a:r>
                      <a:endParaRPr lang="en-US" altLang="en-US" sz="1200" b="0" spc="120">
                        <a:solidFill>
                          <a:srgbClr val="646464"/>
                        </a:solidFill>
                        <a:latin typeface="Times New Roman" panose="02020603050405020304" charset="0"/>
                        <a:ea typeface="宋体" panose="02010600030101010101" pitchFamily="2" charset="-122"/>
                      </a:endParaRPr>
                    </a:p>
                  </a:txBody>
                  <a:tcPr marL="177800" marR="177800" marT="6350" marB="6350" vert="horz" anchor="ctr">
                    <a:lnL w="9525">
                      <a:solidFill>
                        <a:srgbClr val="646464"/>
                      </a:solidFill>
                      <a:prstDash val="sysDash"/>
                    </a:lnL>
                    <a:lnR w="9525">
                      <a:solidFill>
                        <a:srgbClr val="646464"/>
                      </a:solidFill>
                      <a:prstDash val="sysDash"/>
                    </a:lnR>
                    <a:lnT w="9525">
                      <a:solidFill>
                        <a:srgbClr val="646464"/>
                      </a:solidFill>
                      <a:prstDash val="sysDash"/>
                    </a:lnT>
                    <a:lnB w="9525">
                      <a:solidFill>
                        <a:srgbClr val="646464"/>
                      </a:solidFill>
                      <a:prstDash val="sysDash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p>
                      <a:pPr indent="0" algn="l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CN" sz="1200" b="0" spc="120">
                          <a:solidFill>
                            <a:srgbClr val="404040"/>
                          </a:solidFill>
                          <a:latin typeface="Times New Roman" panose="02020603050405020304" charset="0"/>
                          <a:ea typeface="宋体" panose="02010600030101010101" pitchFamily="2" charset="-122"/>
                          <a:cs typeface="微软雅黑" panose="020B0503020204020204" charset="-122"/>
                        </a:rPr>
                        <a:t>《</a:t>
                      </a:r>
                      <a:r>
                        <a:rPr lang="en-US" sz="1200" b="0" spc="120">
                          <a:solidFill>
                            <a:srgbClr val="404040"/>
                          </a:solidFill>
                          <a:latin typeface="Times New Roman" panose="02020603050405020304" charset="0"/>
                          <a:ea typeface="宋体" panose="02010600030101010101" pitchFamily="2" charset="-122"/>
                          <a:cs typeface="微软雅黑" panose="020B0503020204020204" charset="-122"/>
                        </a:rPr>
                        <a:t>室内装饰装修材料人造板及其制品中甲醛释放限量》GB18580-2017</a:t>
                      </a:r>
                      <a:endParaRPr lang="en-US" altLang="en-US" sz="1200" b="0" spc="120">
                        <a:solidFill>
                          <a:srgbClr val="404040"/>
                        </a:solidFill>
                        <a:latin typeface="Times New Roman" panose="02020603050405020304" charset="0"/>
                        <a:ea typeface="宋体" panose="02010600030101010101" pitchFamily="2" charset="-122"/>
                        <a:cs typeface="微软雅黑" panose="020B0503020204020204" charset="-122"/>
                      </a:endParaRPr>
                    </a:p>
                  </a:txBody>
                  <a:tcPr marL="177800" marR="177800" marT="6350" marB="6350" vert="horz" anchor="ctr">
                    <a:lnL w="9525">
                      <a:solidFill>
                        <a:srgbClr val="646464"/>
                      </a:solidFill>
                      <a:prstDash val="sysDash"/>
                    </a:lnL>
                    <a:lnR w="9525">
                      <a:solidFill>
                        <a:srgbClr val="646464"/>
                      </a:solidFill>
                      <a:prstDash val="sysDash"/>
                    </a:lnR>
                    <a:lnT w="9525">
                      <a:solidFill>
                        <a:srgbClr val="646464"/>
                      </a:solidFill>
                      <a:prstDash val="sysDash"/>
                    </a:lnT>
                    <a:lnB w="9525">
                      <a:solidFill>
                        <a:srgbClr val="646464"/>
                      </a:solidFill>
                      <a:prstDash val="sysDash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</a:tr>
              <a:tr h="268605">
                <a:tc>
                  <a:txBody>
                    <a:bodyPr/>
                    <a:p>
                      <a:pPr indent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0" spc="120">
                          <a:solidFill>
                            <a:srgbClr val="646464"/>
                          </a:solidFill>
                          <a:latin typeface="Times New Roman" panose="02020603050405020304" charset="0"/>
                          <a:ea typeface="宋体" panose="02010600030101010101" pitchFamily="2" charset="-122"/>
                        </a:rPr>
                        <a:t>28</a:t>
                      </a:r>
                      <a:endParaRPr lang="en-US" altLang="en-US" sz="1200" b="0" spc="120">
                        <a:solidFill>
                          <a:srgbClr val="646464"/>
                        </a:solidFill>
                        <a:latin typeface="Times New Roman" panose="02020603050405020304" charset="0"/>
                        <a:ea typeface="宋体" panose="02010600030101010101" pitchFamily="2" charset="-122"/>
                      </a:endParaRPr>
                    </a:p>
                  </a:txBody>
                  <a:tcPr marL="177800" marR="177800" marT="6350" marB="6350" vert="horz" anchor="ctr">
                    <a:lnL w="9525">
                      <a:solidFill>
                        <a:srgbClr val="646464"/>
                      </a:solidFill>
                      <a:prstDash val="sysDash"/>
                    </a:lnL>
                    <a:lnR w="9525">
                      <a:solidFill>
                        <a:srgbClr val="646464"/>
                      </a:solidFill>
                      <a:prstDash val="sysDash"/>
                    </a:lnR>
                    <a:lnT w="9525">
                      <a:solidFill>
                        <a:srgbClr val="646464"/>
                      </a:solidFill>
                      <a:prstDash val="sysDash"/>
                    </a:lnT>
                    <a:lnB w="9525">
                      <a:solidFill>
                        <a:srgbClr val="646464"/>
                      </a:solidFill>
                      <a:prstDash val="sysDash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l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CN" sz="1200" b="0" spc="120">
                          <a:solidFill>
                            <a:srgbClr val="404040"/>
                          </a:solidFill>
                          <a:latin typeface="Times New Roman" panose="02020603050405020304" charset="0"/>
                          <a:ea typeface="宋体" panose="02010600030101010101" pitchFamily="2" charset="-122"/>
                          <a:cs typeface="微软雅黑" panose="020B0503020204020204" charset="-122"/>
                        </a:rPr>
                        <a:t>《住宅设计规范》GB50096-2011</a:t>
                      </a:r>
                      <a:endParaRPr lang="zh-CN" altLang="en-US" sz="1200" b="0" spc="120">
                        <a:solidFill>
                          <a:srgbClr val="404040"/>
                        </a:solidFill>
                        <a:latin typeface="Times New Roman" panose="02020603050405020304" charset="0"/>
                        <a:ea typeface="宋体" panose="02010600030101010101" pitchFamily="2" charset="-122"/>
                        <a:cs typeface="微软雅黑" panose="020B0503020204020204" charset="-122"/>
                      </a:endParaRPr>
                    </a:p>
                  </a:txBody>
                  <a:tcPr marL="177800" marR="177800" marT="6350" marB="6350" vert="horz" anchor="ctr">
                    <a:lnL w="9525">
                      <a:solidFill>
                        <a:srgbClr val="646464"/>
                      </a:solidFill>
                      <a:prstDash val="sysDash"/>
                    </a:lnL>
                    <a:lnR w="9525">
                      <a:solidFill>
                        <a:srgbClr val="646464"/>
                      </a:solidFill>
                      <a:prstDash val="sysDash"/>
                    </a:lnR>
                    <a:lnT w="9525">
                      <a:solidFill>
                        <a:srgbClr val="646464"/>
                      </a:solidFill>
                      <a:prstDash val="sysDash"/>
                    </a:lnT>
                    <a:lnB w="9525">
                      <a:solidFill>
                        <a:srgbClr val="646464"/>
                      </a:solidFill>
                      <a:prstDash val="sysDash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68605">
                <a:tc>
                  <a:txBody>
                    <a:bodyPr/>
                    <a:p>
                      <a:pPr indent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0" spc="120">
                          <a:solidFill>
                            <a:srgbClr val="646464"/>
                          </a:solidFill>
                          <a:latin typeface="Times New Roman" panose="02020603050405020304" charset="0"/>
                          <a:ea typeface="宋体" panose="02010600030101010101" pitchFamily="2" charset="-122"/>
                        </a:rPr>
                        <a:t>29</a:t>
                      </a:r>
                      <a:endParaRPr lang="en-US" altLang="en-US" sz="1200" b="0" spc="120">
                        <a:solidFill>
                          <a:srgbClr val="646464"/>
                        </a:solidFill>
                        <a:latin typeface="Times New Roman" panose="02020603050405020304" charset="0"/>
                        <a:ea typeface="宋体" panose="02010600030101010101" pitchFamily="2" charset="-122"/>
                      </a:endParaRPr>
                    </a:p>
                  </a:txBody>
                  <a:tcPr marL="177800" marR="177800" marT="6350" marB="6350" vert="horz" anchor="ctr">
                    <a:lnL w="9525">
                      <a:solidFill>
                        <a:srgbClr val="646464"/>
                      </a:solidFill>
                      <a:prstDash val="sysDash"/>
                    </a:lnL>
                    <a:lnR w="9525">
                      <a:solidFill>
                        <a:srgbClr val="646464"/>
                      </a:solidFill>
                      <a:prstDash val="sysDash"/>
                    </a:lnR>
                    <a:lnT w="9525">
                      <a:solidFill>
                        <a:srgbClr val="646464"/>
                      </a:solidFill>
                      <a:prstDash val="sysDash"/>
                    </a:lnT>
                    <a:lnB w="9525">
                      <a:solidFill>
                        <a:srgbClr val="646464"/>
                      </a:solidFill>
                      <a:prstDash val="sysDash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p>
                      <a:pPr indent="0" algn="l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CN" sz="1200" b="0" spc="120">
                          <a:solidFill>
                            <a:srgbClr val="404040"/>
                          </a:solidFill>
                          <a:latin typeface="Times New Roman" panose="02020603050405020304" charset="0"/>
                          <a:ea typeface="宋体" panose="02010600030101010101" pitchFamily="2" charset="-122"/>
                          <a:cs typeface="微软雅黑" panose="020B0503020204020204" charset="-122"/>
                        </a:rPr>
                        <a:t>《中小学校设计规范》GB50099-2011</a:t>
                      </a:r>
                      <a:endParaRPr lang="zh-CN" altLang="en-US" sz="1200" b="0" spc="120">
                        <a:solidFill>
                          <a:srgbClr val="404040"/>
                        </a:solidFill>
                        <a:latin typeface="Times New Roman" panose="02020603050405020304" charset="0"/>
                        <a:ea typeface="宋体" panose="02010600030101010101" pitchFamily="2" charset="-122"/>
                        <a:cs typeface="微软雅黑" panose="020B0503020204020204" charset="-122"/>
                      </a:endParaRPr>
                    </a:p>
                  </a:txBody>
                  <a:tcPr marL="177800" marR="177800" marT="6350" marB="6350" vert="horz" anchor="ctr">
                    <a:lnL w="9525">
                      <a:solidFill>
                        <a:srgbClr val="646464"/>
                      </a:solidFill>
                      <a:prstDash val="sysDash"/>
                    </a:lnL>
                    <a:lnR w="9525">
                      <a:solidFill>
                        <a:srgbClr val="646464"/>
                      </a:solidFill>
                      <a:prstDash val="sysDash"/>
                    </a:lnR>
                    <a:lnT w="9525">
                      <a:solidFill>
                        <a:srgbClr val="646464"/>
                      </a:solidFill>
                      <a:prstDash val="sysDash"/>
                    </a:lnT>
                    <a:lnB w="9525">
                      <a:solidFill>
                        <a:srgbClr val="646464"/>
                      </a:solidFill>
                      <a:prstDash val="sysDash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</a:tr>
              <a:tr h="267970">
                <a:tc>
                  <a:txBody>
                    <a:bodyPr/>
                    <a:p>
                      <a:pPr indent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0" spc="120">
                          <a:solidFill>
                            <a:srgbClr val="646464"/>
                          </a:solidFill>
                          <a:latin typeface="Times New Roman" panose="02020603050405020304" charset="0"/>
                          <a:ea typeface="宋体" panose="02010600030101010101" pitchFamily="2" charset="-122"/>
                        </a:rPr>
                        <a:t>30</a:t>
                      </a:r>
                      <a:endParaRPr lang="en-US" altLang="en-US" sz="1200" b="0" spc="120">
                        <a:solidFill>
                          <a:srgbClr val="646464"/>
                        </a:solidFill>
                        <a:latin typeface="Times New Roman" panose="02020603050405020304" charset="0"/>
                        <a:ea typeface="宋体" panose="02010600030101010101" pitchFamily="2" charset="-122"/>
                      </a:endParaRPr>
                    </a:p>
                  </a:txBody>
                  <a:tcPr marL="177800" marR="177800" marT="6350" marB="6350" vert="horz" anchor="ctr">
                    <a:lnL w="9525">
                      <a:solidFill>
                        <a:srgbClr val="646464"/>
                      </a:solidFill>
                      <a:prstDash val="sysDash"/>
                    </a:lnL>
                    <a:lnR w="9525">
                      <a:solidFill>
                        <a:srgbClr val="646464"/>
                      </a:solidFill>
                      <a:prstDash val="sysDash"/>
                    </a:lnR>
                    <a:lnT w="9525">
                      <a:solidFill>
                        <a:srgbClr val="646464"/>
                      </a:solidFill>
                      <a:prstDash val="sysDash"/>
                    </a:lnT>
                    <a:lnB w="9525">
                      <a:solidFill>
                        <a:srgbClr val="646464"/>
                      </a:solidFill>
                      <a:prstDash val="sysDash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l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CN" sz="1200" b="0" spc="120">
                          <a:solidFill>
                            <a:srgbClr val="404040"/>
                          </a:solidFill>
                          <a:latin typeface="Times New Roman" panose="02020603050405020304" charset="0"/>
                          <a:ea typeface="宋体" panose="02010600030101010101" pitchFamily="2" charset="-122"/>
                          <a:cs typeface="微软雅黑" panose="020B0503020204020204" charset="-122"/>
                        </a:rPr>
                        <a:t>《托儿所幼儿园建筑设计规范》JGJ39-</a:t>
                      </a:r>
                      <a:r>
                        <a:rPr lang="en-US" sz="1200" b="0" spc="120">
                          <a:solidFill>
                            <a:srgbClr val="404040"/>
                          </a:solidFill>
                          <a:latin typeface="Times New Roman" panose="02020603050405020304" charset="0"/>
                          <a:ea typeface="宋体" panose="02010600030101010101" pitchFamily="2" charset="-122"/>
                          <a:cs typeface="微软雅黑" panose="020B0503020204020204" charset="-122"/>
                        </a:rPr>
                        <a:t>2016（简称：《托幼建筑设计规范》）</a:t>
                      </a:r>
                      <a:endParaRPr lang="en-US" altLang="en-US" sz="1200" b="0" spc="120">
                        <a:solidFill>
                          <a:srgbClr val="404040"/>
                        </a:solidFill>
                        <a:latin typeface="Times New Roman" panose="02020603050405020304" charset="0"/>
                        <a:ea typeface="宋体" panose="02010600030101010101" pitchFamily="2" charset="-122"/>
                        <a:cs typeface="微软雅黑" panose="020B0503020204020204" charset="-122"/>
                      </a:endParaRPr>
                    </a:p>
                  </a:txBody>
                  <a:tcPr marL="177800" marR="177800" marT="6350" marB="6350" vert="horz" anchor="ctr">
                    <a:lnL w="9525">
                      <a:solidFill>
                        <a:srgbClr val="646464"/>
                      </a:solidFill>
                      <a:prstDash val="sysDash"/>
                    </a:lnL>
                    <a:lnR w="9525">
                      <a:solidFill>
                        <a:srgbClr val="646464"/>
                      </a:solidFill>
                      <a:prstDash val="sysDash"/>
                    </a:lnR>
                    <a:lnT w="9525">
                      <a:solidFill>
                        <a:srgbClr val="646464"/>
                      </a:solidFill>
                      <a:prstDash val="sysDash"/>
                    </a:lnT>
                    <a:lnB w="9525">
                      <a:solidFill>
                        <a:srgbClr val="646464"/>
                      </a:solidFill>
                      <a:prstDash val="sysDash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69240">
                <a:tc>
                  <a:txBody>
                    <a:bodyPr/>
                    <a:p>
                      <a:pPr indent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0" spc="120">
                          <a:solidFill>
                            <a:srgbClr val="646464"/>
                          </a:solidFill>
                          <a:latin typeface="Times New Roman" panose="02020603050405020304" charset="0"/>
                          <a:ea typeface="宋体" panose="02010600030101010101" pitchFamily="2" charset="-122"/>
                        </a:rPr>
                        <a:t>31</a:t>
                      </a:r>
                      <a:endParaRPr lang="en-US" altLang="en-US" sz="1200" b="0" spc="120">
                        <a:solidFill>
                          <a:srgbClr val="646464"/>
                        </a:solidFill>
                        <a:latin typeface="Times New Roman" panose="02020603050405020304" charset="0"/>
                        <a:ea typeface="宋体" panose="02010600030101010101" pitchFamily="2" charset="-122"/>
                      </a:endParaRPr>
                    </a:p>
                  </a:txBody>
                  <a:tcPr marL="177800" marR="177800" marT="6350" marB="6350" vert="horz" anchor="ctr">
                    <a:lnL w="9525">
                      <a:solidFill>
                        <a:srgbClr val="646464"/>
                      </a:solidFill>
                      <a:prstDash val="sysDash"/>
                    </a:lnL>
                    <a:lnR w="9525">
                      <a:solidFill>
                        <a:srgbClr val="646464"/>
                      </a:solidFill>
                      <a:prstDash val="sysDash"/>
                    </a:lnR>
                    <a:lnT w="9525">
                      <a:solidFill>
                        <a:srgbClr val="646464"/>
                      </a:solidFill>
                      <a:prstDash val="sysDash"/>
                    </a:lnT>
                    <a:lnB w="9525">
                      <a:solidFill>
                        <a:srgbClr val="646464"/>
                      </a:solidFill>
                      <a:prstDash val="sysDash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p>
                      <a:pPr indent="0" algn="l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CN" sz="1200" b="0" spc="120">
                          <a:solidFill>
                            <a:srgbClr val="404040"/>
                          </a:solidFill>
                          <a:latin typeface="Times New Roman" panose="02020603050405020304" charset="0"/>
                          <a:ea typeface="宋体" panose="02010600030101010101" pitchFamily="2" charset="-122"/>
                          <a:cs typeface="微软雅黑" panose="020B0503020204020204" charset="-122"/>
                        </a:rPr>
                        <a:t>《图书馆建筑设计规范》</a:t>
                      </a:r>
                      <a:r>
                        <a:rPr lang="en-US" sz="1200" b="0" spc="120">
                          <a:solidFill>
                            <a:srgbClr val="404040"/>
                          </a:solidFill>
                          <a:latin typeface="Times New Roman" panose="02020603050405020304" charset="0"/>
                          <a:ea typeface="宋体" panose="02010600030101010101" pitchFamily="2" charset="-122"/>
                          <a:cs typeface="微软雅黑" panose="020B0503020204020204" charset="-122"/>
                        </a:rPr>
                        <a:t>JGJ38-2105</a:t>
                      </a:r>
                      <a:endParaRPr lang="en-US" altLang="en-US" sz="1200" b="0" spc="120">
                        <a:solidFill>
                          <a:srgbClr val="404040"/>
                        </a:solidFill>
                        <a:latin typeface="Times New Roman" panose="02020603050405020304" charset="0"/>
                        <a:ea typeface="宋体" panose="02010600030101010101" pitchFamily="2" charset="-122"/>
                        <a:cs typeface="微软雅黑" panose="020B0503020204020204" charset="-122"/>
                      </a:endParaRPr>
                    </a:p>
                  </a:txBody>
                  <a:tcPr marL="177800" marR="177800" marT="6350" marB="6350" vert="horz" anchor="ctr">
                    <a:lnL w="9525">
                      <a:solidFill>
                        <a:srgbClr val="646464"/>
                      </a:solidFill>
                      <a:prstDash val="sysDash"/>
                    </a:lnL>
                    <a:lnR w="9525">
                      <a:solidFill>
                        <a:srgbClr val="646464"/>
                      </a:solidFill>
                      <a:prstDash val="sysDash"/>
                    </a:lnR>
                    <a:lnT w="9525">
                      <a:solidFill>
                        <a:srgbClr val="646464"/>
                      </a:solidFill>
                      <a:prstDash val="sysDash"/>
                    </a:lnT>
                    <a:lnB w="9525">
                      <a:solidFill>
                        <a:srgbClr val="646464"/>
                      </a:solidFill>
                      <a:prstDash val="sysDash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</a:tr>
              <a:tr h="267970">
                <a:tc>
                  <a:txBody>
                    <a:bodyPr/>
                    <a:p>
                      <a:pPr indent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0" spc="120">
                          <a:solidFill>
                            <a:srgbClr val="646464"/>
                          </a:solidFill>
                          <a:latin typeface="Times New Roman" panose="02020603050405020304" charset="0"/>
                          <a:ea typeface="宋体" panose="02010600030101010101" pitchFamily="2" charset="-122"/>
                        </a:rPr>
                        <a:t>32</a:t>
                      </a:r>
                      <a:endParaRPr lang="en-US" altLang="en-US" sz="1200" b="0" spc="120">
                        <a:solidFill>
                          <a:srgbClr val="646464"/>
                        </a:solidFill>
                        <a:latin typeface="Times New Roman" panose="02020603050405020304" charset="0"/>
                        <a:ea typeface="宋体" panose="02010600030101010101" pitchFamily="2" charset="-122"/>
                      </a:endParaRPr>
                    </a:p>
                  </a:txBody>
                  <a:tcPr marL="177800" marR="177800" marT="6350" marB="6350" vert="horz" anchor="ctr">
                    <a:lnL w="9525">
                      <a:solidFill>
                        <a:srgbClr val="646464"/>
                      </a:solidFill>
                      <a:prstDash val="sysDash"/>
                    </a:lnL>
                    <a:lnR w="9525">
                      <a:solidFill>
                        <a:srgbClr val="646464"/>
                      </a:solidFill>
                      <a:prstDash val="sysDash"/>
                    </a:lnR>
                    <a:lnT w="9525">
                      <a:solidFill>
                        <a:srgbClr val="646464"/>
                      </a:solidFill>
                      <a:prstDash val="sysDash"/>
                    </a:lnT>
                    <a:lnB w="28575">
                      <a:solidFill>
                        <a:srgbClr val="646464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l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CN" sz="1200" b="0" spc="120">
                          <a:solidFill>
                            <a:srgbClr val="404040"/>
                          </a:solidFill>
                          <a:latin typeface="Times New Roman" panose="02020603050405020304" charset="0"/>
                          <a:ea typeface="宋体" panose="02010600030101010101" pitchFamily="2" charset="-122"/>
                          <a:cs typeface="微软雅黑" panose="020B0503020204020204" charset="-122"/>
                        </a:rPr>
                        <a:t>《剧场建筑设计规范》JGJ57-2016</a:t>
                      </a:r>
                      <a:endParaRPr lang="zh-CN" altLang="en-US" sz="1200" b="0" spc="120">
                        <a:solidFill>
                          <a:srgbClr val="404040"/>
                        </a:solidFill>
                        <a:latin typeface="Times New Roman" panose="02020603050405020304" charset="0"/>
                        <a:ea typeface="宋体" panose="02010600030101010101" pitchFamily="2" charset="-122"/>
                        <a:cs typeface="微软雅黑" panose="020B0503020204020204" charset="-122"/>
                      </a:endParaRPr>
                    </a:p>
                  </a:txBody>
                  <a:tcPr marL="177800" marR="177800" marT="6350" marB="6350" vert="horz" anchor="ctr">
                    <a:lnL w="9525">
                      <a:solidFill>
                        <a:srgbClr val="646464"/>
                      </a:solidFill>
                      <a:prstDash val="sysDash"/>
                    </a:lnL>
                    <a:lnR w="9525">
                      <a:solidFill>
                        <a:srgbClr val="646464"/>
                      </a:solidFill>
                      <a:prstDash val="sysDash"/>
                    </a:lnR>
                    <a:lnT w="9525">
                      <a:solidFill>
                        <a:srgbClr val="646464"/>
                      </a:solidFill>
                      <a:prstDash val="sysDash"/>
                    </a:lnT>
                    <a:lnB w="28575">
                      <a:solidFill>
                        <a:srgbClr val="646464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" name="组合 23"/>
          <p:cNvGrpSpPr/>
          <p:nvPr/>
        </p:nvGrpSpPr>
        <p:grpSpPr>
          <a:xfrm>
            <a:off x="395649" y="210914"/>
            <a:ext cx="7576672" cy="731950"/>
            <a:chOff x="436" y="180"/>
            <a:chExt cx="8809" cy="851"/>
          </a:xfrm>
        </p:grpSpPr>
        <p:pic>
          <p:nvPicPr>
            <p:cNvPr id="3" name="图片 2" descr="图片1">
              <a:hlinkClick r:id="rId1" action="ppaction://hlinksldjump"/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36" y="180"/>
              <a:ext cx="843" cy="851"/>
            </a:xfrm>
            <a:prstGeom prst="rect">
              <a:avLst/>
            </a:prstGeom>
          </p:spPr>
        </p:pic>
        <p:sp>
          <p:nvSpPr>
            <p:cNvPr id="4" name="文本框 3"/>
            <p:cNvSpPr txBox="1"/>
            <p:nvPr/>
          </p:nvSpPr>
          <p:spPr>
            <a:xfrm>
              <a:off x="1279" y="316"/>
              <a:ext cx="7966" cy="49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r>
                <a:rPr lang="zh-CN" altLang="en-US" sz="2165">
                  <a:solidFill>
                    <a:schemeClr val="accent1"/>
                  </a:solidFill>
                </a:rPr>
                <a:t>四川建力源工程技术咨询有限公司</a:t>
              </a:r>
              <a:endParaRPr lang="zh-CN" altLang="en-US" sz="2165">
                <a:solidFill>
                  <a:schemeClr val="accent1"/>
                </a:solidFill>
              </a:endParaRPr>
            </a:p>
          </p:txBody>
        </p:sp>
      </p:grpSp>
      <p:sp>
        <p:nvSpPr>
          <p:cNvPr id="5" name="文本框 4"/>
          <p:cNvSpPr txBox="1"/>
          <p:nvPr/>
        </p:nvSpPr>
        <p:spPr>
          <a:xfrm>
            <a:off x="1099820" y="974090"/>
            <a:ext cx="3499485" cy="42481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165" dirty="0">
                <a:solidFill>
                  <a:srgbClr val="113A59"/>
                </a:solidFill>
                <a:latin typeface="Times New Roman" panose="02020603050405020304" charset="0"/>
                <a:ea typeface="黑体" panose="02010609060101010101" charset="-122"/>
                <a:cs typeface="Times New Roman" panose="02020603050405020304" charset="0"/>
              </a:rPr>
              <a:t>0</a:t>
            </a:r>
            <a:r>
              <a:rPr lang="en-US" altLang="zh-CN" sz="2165" dirty="0">
                <a:solidFill>
                  <a:srgbClr val="113A59"/>
                </a:solidFill>
                <a:latin typeface="Times New Roman" panose="02020603050405020304" charset="0"/>
                <a:ea typeface="黑体" panose="02010609060101010101" charset="-122"/>
                <a:cs typeface="Times New Roman" panose="02020603050405020304" charset="0"/>
              </a:rPr>
              <a:t>2</a:t>
            </a:r>
            <a:r>
              <a:rPr lang="zh-CN" altLang="en-US" sz="2165" dirty="0">
                <a:solidFill>
                  <a:srgbClr val="113A59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  </a:t>
            </a:r>
            <a:r>
              <a:rPr lang="zh-CN" altLang="en-US" sz="2165" dirty="0">
                <a:solidFill>
                  <a:srgbClr val="113A59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+mn-ea"/>
              </a:rPr>
              <a:t>主要执行规范和标准</a:t>
            </a:r>
            <a:endParaRPr lang="zh-CN" altLang="en-US" sz="2165" dirty="0">
              <a:solidFill>
                <a:srgbClr val="113A59"/>
              </a:solidFill>
              <a:latin typeface="黑体" panose="02010609060101010101" charset="-122"/>
              <a:ea typeface="黑体" panose="02010609060101010101" charset="-122"/>
              <a:cs typeface="黑体" panose="02010609060101010101" charset="-122"/>
            </a:endParaRPr>
          </a:p>
        </p:txBody>
      </p:sp>
      <p:graphicFrame>
        <p:nvGraphicFramePr>
          <p:cNvPr id="7" name="表格 6"/>
          <p:cNvGraphicFramePr/>
          <p:nvPr>
            <p:custDataLst>
              <p:tags r:id="rId3"/>
            </p:custDataLst>
          </p:nvPr>
        </p:nvGraphicFramePr>
        <p:xfrm>
          <a:off x="2044065" y="1605133"/>
          <a:ext cx="8064500" cy="4871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1055"/>
                <a:gridCol w="7243445"/>
              </a:tblGrid>
              <a:tr h="524510">
                <a:tc>
                  <a:txBody>
                    <a:bodyPr/>
                    <a:p>
                      <a:pPr indent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CN" sz="1600" b="1" spc="120">
                          <a:solidFill>
                            <a:srgbClr val="646464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序号</a:t>
                      </a:r>
                      <a:endParaRPr lang="zh-CN" sz="1600" b="1" spc="120">
                        <a:solidFill>
                          <a:srgbClr val="646464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177800" marR="177800" marT="6350" marB="6350" vert="horz" anchor="ctr">
                    <a:lnL w="9525">
                      <a:solidFill>
                        <a:srgbClr val="646464"/>
                      </a:solidFill>
                      <a:prstDash val="sysDash"/>
                    </a:lnL>
                    <a:lnR w="9525">
                      <a:solidFill>
                        <a:srgbClr val="646464"/>
                      </a:solidFill>
                      <a:prstDash val="sysDash"/>
                    </a:lnR>
                    <a:lnT w="28575">
                      <a:solidFill>
                        <a:srgbClr val="646464"/>
                      </a:solidFill>
                      <a:prstDash val="solid"/>
                    </a:lnT>
                    <a:lnB w="28575">
                      <a:solidFill>
                        <a:srgbClr val="646464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CN" sz="1600" b="1" spc="120">
                          <a:solidFill>
                            <a:srgbClr val="646464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标准/规范名称</a:t>
                      </a:r>
                      <a:endParaRPr lang="zh-CN" sz="1600" b="1" spc="120">
                        <a:solidFill>
                          <a:srgbClr val="646464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177800" marR="177800" marT="6350" marB="6350" vert="horz" anchor="ctr">
                    <a:lnL w="9525">
                      <a:solidFill>
                        <a:srgbClr val="646464"/>
                      </a:solidFill>
                      <a:prstDash val="sysDash"/>
                    </a:lnL>
                    <a:lnR w="9525">
                      <a:solidFill>
                        <a:srgbClr val="646464"/>
                      </a:solidFill>
                      <a:prstDash val="sysDash"/>
                    </a:lnR>
                    <a:lnT w="28575">
                      <a:solidFill>
                        <a:srgbClr val="646464"/>
                      </a:solidFill>
                      <a:prstDash val="solid"/>
                    </a:lnT>
                    <a:lnB w="28575">
                      <a:solidFill>
                        <a:srgbClr val="646464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41300">
                <a:tc>
                  <a:txBody>
                    <a:bodyPr/>
                    <a:p>
                      <a:pPr indent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0" spc="120">
                          <a:solidFill>
                            <a:srgbClr val="646464"/>
                          </a:solidFill>
                          <a:latin typeface="Times New Roman" panose="02020603050405020304" charset="0"/>
                          <a:ea typeface="宋体" panose="02010600030101010101" pitchFamily="2" charset="-122"/>
                        </a:rPr>
                        <a:t>33</a:t>
                      </a:r>
                      <a:endParaRPr lang="en-US" altLang="en-US" sz="1200" b="0" spc="120">
                        <a:solidFill>
                          <a:srgbClr val="646464"/>
                        </a:solidFill>
                        <a:latin typeface="Times New Roman" panose="02020603050405020304" charset="0"/>
                        <a:ea typeface="宋体" panose="02010600030101010101" pitchFamily="2" charset="-122"/>
                      </a:endParaRPr>
                    </a:p>
                  </a:txBody>
                  <a:tcPr marL="177800" marR="177800" marT="6350" marB="6350" vert="horz" anchor="ctr">
                    <a:lnL w="9525">
                      <a:solidFill>
                        <a:srgbClr val="646464"/>
                      </a:solidFill>
                      <a:prstDash val="sysDash"/>
                    </a:lnL>
                    <a:lnR w="9525">
                      <a:solidFill>
                        <a:srgbClr val="646464"/>
                      </a:solidFill>
                      <a:prstDash val="sysDash"/>
                    </a:lnR>
                    <a:lnT w="28575">
                      <a:solidFill>
                        <a:srgbClr val="646464"/>
                      </a:solidFill>
                      <a:prstDash val="solid"/>
                    </a:lnT>
                    <a:lnB w="9525">
                      <a:solidFill>
                        <a:srgbClr val="646464"/>
                      </a:solidFill>
                      <a:prstDash val="sysDash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l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CN" sz="1200" b="0" spc="120">
                          <a:solidFill>
                            <a:srgbClr val="404040"/>
                          </a:solidFill>
                          <a:latin typeface="Times New Roman" panose="02020603050405020304" charset="0"/>
                          <a:ea typeface="宋体" panose="02010600030101010101" pitchFamily="2" charset="-122"/>
                          <a:cs typeface="微软雅黑" panose="020B0503020204020204" charset="-122"/>
                        </a:rPr>
                        <a:t>《办公建筑设计规范》JGJ67-2006</a:t>
                      </a:r>
                      <a:endParaRPr lang="zh-CN" sz="1200" b="0" spc="120">
                        <a:solidFill>
                          <a:srgbClr val="404040"/>
                        </a:solidFill>
                        <a:latin typeface="Times New Roman" panose="02020603050405020304" charset="0"/>
                        <a:ea typeface="宋体" panose="02010600030101010101" pitchFamily="2" charset="-122"/>
                        <a:cs typeface="微软雅黑" panose="020B0503020204020204" charset="-122"/>
                      </a:endParaRPr>
                    </a:p>
                  </a:txBody>
                  <a:tcPr marL="177800" marR="177800" marT="6350" marB="6350" vert="horz" anchor="ctr">
                    <a:lnL w="9525">
                      <a:solidFill>
                        <a:srgbClr val="646464"/>
                      </a:solidFill>
                      <a:prstDash val="sysDash"/>
                    </a:lnL>
                    <a:lnR w="9525">
                      <a:solidFill>
                        <a:srgbClr val="646464"/>
                      </a:solidFill>
                      <a:prstDash val="sysDash"/>
                    </a:lnR>
                    <a:lnT w="28575">
                      <a:solidFill>
                        <a:srgbClr val="646464"/>
                      </a:solidFill>
                      <a:prstDash val="solid"/>
                    </a:lnT>
                    <a:lnB w="9525">
                      <a:solidFill>
                        <a:srgbClr val="646464"/>
                      </a:solidFill>
                      <a:prstDash val="sysDash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41935">
                <a:tc>
                  <a:txBody>
                    <a:bodyPr/>
                    <a:p>
                      <a:pPr indent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0" spc="120">
                          <a:solidFill>
                            <a:srgbClr val="646464"/>
                          </a:solidFill>
                          <a:latin typeface="Times New Roman" panose="02020603050405020304" charset="0"/>
                          <a:ea typeface="宋体" panose="02010600030101010101" pitchFamily="2" charset="-122"/>
                        </a:rPr>
                        <a:t>34</a:t>
                      </a:r>
                      <a:endParaRPr lang="en-US" altLang="en-US" sz="1200" b="0" spc="120">
                        <a:solidFill>
                          <a:srgbClr val="646464"/>
                        </a:solidFill>
                        <a:latin typeface="Times New Roman" panose="02020603050405020304" charset="0"/>
                        <a:ea typeface="宋体" panose="02010600030101010101" pitchFamily="2" charset="-122"/>
                      </a:endParaRPr>
                    </a:p>
                  </a:txBody>
                  <a:tcPr marL="177800" marR="177800" marT="6350" marB="6350" vert="horz" anchor="ctr">
                    <a:lnL w="9525">
                      <a:solidFill>
                        <a:srgbClr val="646464"/>
                      </a:solidFill>
                      <a:prstDash val="sysDash"/>
                    </a:lnL>
                    <a:lnR w="9525">
                      <a:solidFill>
                        <a:srgbClr val="646464"/>
                      </a:solidFill>
                      <a:prstDash val="sysDash"/>
                    </a:lnR>
                    <a:lnT w="9525">
                      <a:solidFill>
                        <a:srgbClr val="646464"/>
                      </a:solidFill>
                      <a:prstDash val="sysDash"/>
                    </a:lnT>
                    <a:lnB w="9525">
                      <a:solidFill>
                        <a:srgbClr val="646464"/>
                      </a:solidFill>
                      <a:prstDash val="sysDash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p>
                      <a:pPr indent="0" algn="l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CN" sz="1200" b="0" spc="120">
                          <a:solidFill>
                            <a:srgbClr val="404040"/>
                          </a:solidFill>
                          <a:latin typeface="Times New Roman" panose="02020603050405020304" charset="0"/>
                          <a:ea typeface="宋体" panose="02010600030101010101" pitchFamily="2" charset="-122"/>
                          <a:cs typeface="微软雅黑" panose="020B0503020204020204" charset="-122"/>
                        </a:rPr>
                        <a:t>《综合医院建筑设计规范》JGJ49-2014</a:t>
                      </a:r>
                      <a:endParaRPr lang="zh-CN" altLang="en-US" sz="1200" b="0" spc="120">
                        <a:solidFill>
                          <a:srgbClr val="404040"/>
                        </a:solidFill>
                        <a:latin typeface="Times New Roman" panose="02020603050405020304" charset="0"/>
                        <a:ea typeface="宋体" panose="02010600030101010101" pitchFamily="2" charset="-122"/>
                        <a:cs typeface="微软雅黑" panose="020B0503020204020204" charset="-122"/>
                      </a:endParaRPr>
                    </a:p>
                  </a:txBody>
                  <a:tcPr marL="177800" marR="177800" marT="6350" marB="6350" vert="horz" anchor="ctr">
                    <a:lnL w="9525">
                      <a:solidFill>
                        <a:srgbClr val="646464"/>
                      </a:solidFill>
                      <a:prstDash val="sysDash"/>
                    </a:lnL>
                    <a:lnR w="9525">
                      <a:solidFill>
                        <a:srgbClr val="646464"/>
                      </a:solidFill>
                      <a:prstDash val="sysDash"/>
                    </a:lnR>
                    <a:lnT w="9525">
                      <a:solidFill>
                        <a:srgbClr val="646464"/>
                      </a:solidFill>
                      <a:prstDash val="sysDash"/>
                    </a:lnT>
                    <a:lnB w="9525">
                      <a:solidFill>
                        <a:srgbClr val="646464"/>
                      </a:solidFill>
                      <a:prstDash val="sysDash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</a:tr>
              <a:tr h="241300">
                <a:tc>
                  <a:txBody>
                    <a:bodyPr/>
                    <a:p>
                      <a:pPr indent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0" spc="120">
                          <a:solidFill>
                            <a:srgbClr val="646464"/>
                          </a:solidFill>
                          <a:latin typeface="Times New Roman" panose="02020603050405020304" charset="0"/>
                          <a:ea typeface="宋体" panose="02010600030101010101" pitchFamily="2" charset="-122"/>
                        </a:rPr>
                        <a:t>35</a:t>
                      </a:r>
                      <a:endParaRPr lang="en-US" altLang="en-US" sz="1200" b="0" spc="120">
                        <a:solidFill>
                          <a:srgbClr val="646464"/>
                        </a:solidFill>
                        <a:latin typeface="Times New Roman" panose="02020603050405020304" charset="0"/>
                        <a:ea typeface="宋体" panose="02010600030101010101" pitchFamily="2" charset="-122"/>
                      </a:endParaRPr>
                    </a:p>
                  </a:txBody>
                  <a:tcPr marL="177800" marR="177800" marT="6350" marB="6350" vert="horz" anchor="ctr">
                    <a:lnL w="9525">
                      <a:solidFill>
                        <a:srgbClr val="646464"/>
                      </a:solidFill>
                      <a:prstDash val="sysDash"/>
                    </a:lnL>
                    <a:lnR w="9525">
                      <a:solidFill>
                        <a:srgbClr val="646464"/>
                      </a:solidFill>
                      <a:prstDash val="sysDash"/>
                    </a:lnR>
                    <a:lnT w="9525">
                      <a:solidFill>
                        <a:srgbClr val="646464"/>
                      </a:solidFill>
                      <a:prstDash val="sysDash"/>
                    </a:lnT>
                    <a:lnB w="9525">
                      <a:solidFill>
                        <a:srgbClr val="646464"/>
                      </a:solidFill>
                      <a:prstDash val="sysDash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l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CN" sz="1200" b="0" spc="120">
                          <a:solidFill>
                            <a:srgbClr val="404040"/>
                          </a:solidFill>
                          <a:latin typeface="Times New Roman" panose="02020603050405020304" charset="0"/>
                          <a:ea typeface="宋体" panose="02010600030101010101" pitchFamily="2" charset="-122"/>
                          <a:cs typeface="微软雅黑" panose="020B0503020204020204" charset="-122"/>
                        </a:rPr>
                        <a:t>《旅馆建筑设计规范》JGJ62-2014</a:t>
                      </a:r>
                      <a:endParaRPr lang="zh-CN" altLang="en-US" sz="1200" b="0" spc="120">
                        <a:solidFill>
                          <a:srgbClr val="404040"/>
                        </a:solidFill>
                        <a:latin typeface="Times New Roman" panose="02020603050405020304" charset="0"/>
                        <a:ea typeface="宋体" panose="02010600030101010101" pitchFamily="2" charset="-122"/>
                        <a:cs typeface="微软雅黑" panose="020B0503020204020204" charset="-122"/>
                      </a:endParaRPr>
                    </a:p>
                  </a:txBody>
                  <a:tcPr marL="177800" marR="177800" marT="6350" marB="6350" vert="horz" anchor="ctr">
                    <a:lnL w="9525">
                      <a:solidFill>
                        <a:srgbClr val="646464"/>
                      </a:solidFill>
                      <a:prstDash val="sysDash"/>
                    </a:lnL>
                    <a:lnR w="9525">
                      <a:solidFill>
                        <a:srgbClr val="646464"/>
                      </a:solidFill>
                      <a:prstDash val="sysDash"/>
                    </a:lnR>
                    <a:lnT w="9525">
                      <a:solidFill>
                        <a:srgbClr val="646464"/>
                      </a:solidFill>
                      <a:prstDash val="sysDash"/>
                    </a:lnT>
                    <a:lnB w="9525">
                      <a:solidFill>
                        <a:srgbClr val="646464"/>
                      </a:solidFill>
                      <a:prstDash val="sysDash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41935">
                <a:tc>
                  <a:txBody>
                    <a:bodyPr/>
                    <a:p>
                      <a:pPr indent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0" spc="120">
                          <a:solidFill>
                            <a:srgbClr val="646464"/>
                          </a:solidFill>
                          <a:latin typeface="Times New Roman" panose="02020603050405020304" charset="0"/>
                          <a:ea typeface="宋体" panose="02010600030101010101" pitchFamily="2" charset="-122"/>
                        </a:rPr>
                        <a:t>36</a:t>
                      </a:r>
                      <a:endParaRPr lang="en-US" altLang="en-US" sz="1200" b="0" spc="120">
                        <a:solidFill>
                          <a:srgbClr val="646464"/>
                        </a:solidFill>
                        <a:latin typeface="Times New Roman" panose="02020603050405020304" charset="0"/>
                        <a:ea typeface="宋体" panose="02010600030101010101" pitchFamily="2" charset="-122"/>
                      </a:endParaRPr>
                    </a:p>
                  </a:txBody>
                  <a:tcPr marL="177800" marR="177800" marT="6350" marB="6350" vert="horz" anchor="ctr">
                    <a:lnL w="9525">
                      <a:solidFill>
                        <a:srgbClr val="646464"/>
                      </a:solidFill>
                      <a:prstDash val="sysDash"/>
                    </a:lnL>
                    <a:lnR w="9525">
                      <a:solidFill>
                        <a:srgbClr val="646464"/>
                      </a:solidFill>
                      <a:prstDash val="sysDash"/>
                    </a:lnR>
                    <a:lnT w="9525">
                      <a:solidFill>
                        <a:srgbClr val="646464"/>
                      </a:solidFill>
                      <a:prstDash val="sysDash"/>
                    </a:lnT>
                    <a:lnB w="9525">
                      <a:solidFill>
                        <a:srgbClr val="646464"/>
                      </a:solidFill>
                      <a:prstDash val="sysDash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p>
                      <a:pPr indent="0" algn="l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CN" sz="1200" b="0" spc="120">
                          <a:solidFill>
                            <a:srgbClr val="404040"/>
                          </a:solidFill>
                          <a:latin typeface="Times New Roman" panose="02020603050405020304" charset="0"/>
                          <a:ea typeface="宋体" panose="02010600030101010101" pitchFamily="2" charset="-122"/>
                          <a:cs typeface="微软雅黑" panose="020B0503020204020204" charset="-122"/>
                        </a:rPr>
                        <a:t>《商店建筑设计规范》JGJ48-2014</a:t>
                      </a:r>
                      <a:endParaRPr lang="zh-CN" altLang="en-US" sz="1200" b="0" spc="120">
                        <a:solidFill>
                          <a:srgbClr val="404040"/>
                        </a:solidFill>
                        <a:latin typeface="Times New Roman" panose="02020603050405020304" charset="0"/>
                        <a:ea typeface="宋体" panose="02010600030101010101" pitchFamily="2" charset="-122"/>
                        <a:cs typeface="微软雅黑" panose="020B0503020204020204" charset="-122"/>
                      </a:endParaRPr>
                    </a:p>
                  </a:txBody>
                  <a:tcPr marL="177800" marR="177800" marT="6350" marB="6350" vert="horz" anchor="ctr">
                    <a:lnL w="9525">
                      <a:solidFill>
                        <a:srgbClr val="646464"/>
                      </a:solidFill>
                      <a:prstDash val="sysDash"/>
                    </a:lnL>
                    <a:lnR w="9525">
                      <a:solidFill>
                        <a:srgbClr val="646464"/>
                      </a:solidFill>
                      <a:prstDash val="sysDash"/>
                    </a:lnR>
                    <a:lnT w="9525">
                      <a:solidFill>
                        <a:srgbClr val="646464"/>
                      </a:solidFill>
                      <a:prstDash val="sysDash"/>
                    </a:lnT>
                    <a:lnB w="9525">
                      <a:solidFill>
                        <a:srgbClr val="646464"/>
                      </a:solidFill>
                      <a:prstDash val="sysDash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</a:tr>
              <a:tr h="241300">
                <a:tc>
                  <a:txBody>
                    <a:bodyPr/>
                    <a:p>
                      <a:pPr indent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0" spc="120">
                          <a:solidFill>
                            <a:srgbClr val="646464"/>
                          </a:solidFill>
                          <a:latin typeface="Times New Roman" panose="02020603050405020304" charset="0"/>
                          <a:ea typeface="宋体" panose="02010600030101010101" pitchFamily="2" charset="-122"/>
                        </a:rPr>
                        <a:t>37</a:t>
                      </a:r>
                      <a:endParaRPr lang="en-US" altLang="en-US" sz="1200" b="0" spc="120">
                        <a:solidFill>
                          <a:srgbClr val="646464"/>
                        </a:solidFill>
                        <a:latin typeface="Times New Roman" panose="02020603050405020304" charset="0"/>
                        <a:ea typeface="宋体" panose="02010600030101010101" pitchFamily="2" charset="-122"/>
                      </a:endParaRPr>
                    </a:p>
                  </a:txBody>
                  <a:tcPr marL="177800" marR="177800" marT="6350" marB="6350" vert="horz" anchor="ctr">
                    <a:lnL w="9525">
                      <a:solidFill>
                        <a:srgbClr val="646464"/>
                      </a:solidFill>
                      <a:prstDash val="sysDash"/>
                    </a:lnL>
                    <a:lnR w="9525">
                      <a:solidFill>
                        <a:srgbClr val="646464"/>
                      </a:solidFill>
                      <a:prstDash val="sysDash"/>
                    </a:lnR>
                    <a:lnT w="9525">
                      <a:solidFill>
                        <a:srgbClr val="646464"/>
                      </a:solidFill>
                      <a:prstDash val="sysDash"/>
                    </a:lnT>
                    <a:lnB w="9525">
                      <a:solidFill>
                        <a:srgbClr val="646464"/>
                      </a:solidFill>
                      <a:prstDash val="sysDash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l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CN" sz="1200" b="0" spc="120">
                          <a:solidFill>
                            <a:srgbClr val="404040"/>
                          </a:solidFill>
                          <a:latin typeface="Times New Roman" panose="02020603050405020304" charset="0"/>
                          <a:ea typeface="宋体" panose="02010600030101010101" pitchFamily="2" charset="-122"/>
                          <a:cs typeface="微软雅黑" panose="020B0503020204020204" charset="-122"/>
                        </a:rPr>
                        <a:t>《车库建筑设计规范》JGJl00-2015</a:t>
                      </a:r>
                      <a:endParaRPr lang="zh-CN" altLang="en-US" sz="1200" b="0" spc="120">
                        <a:solidFill>
                          <a:srgbClr val="404040"/>
                        </a:solidFill>
                        <a:latin typeface="Times New Roman" panose="02020603050405020304" charset="0"/>
                        <a:ea typeface="宋体" panose="02010600030101010101" pitchFamily="2" charset="-122"/>
                        <a:cs typeface="微软雅黑" panose="020B0503020204020204" charset="-122"/>
                      </a:endParaRPr>
                    </a:p>
                  </a:txBody>
                  <a:tcPr marL="177800" marR="177800" marT="6350" marB="6350" vert="horz" anchor="ctr">
                    <a:lnL w="9525">
                      <a:solidFill>
                        <a:srgbClr val="646464"/>
                      </a:solidFill>
                      <a:prstDash val="sysDash"/>
                    </a:lnL>
                    <a:lnR w="9525">
                      <a:solidFill>
                        <a:srgbClr val="646464"/>
                      </a:solidFill>
                      <a:prstDash val="sysDash"/>
                    </a:lnR>
                    <a:lnT w="9525">
                      <a:solidFill>
                        <a:srgbClr val="646464"/>
                      </a:solidFill>
                      <a:prstDash val="sysDash"/>
                    </a:lnT>
                    <a:lnB w="9525">
                      <a:solidFill>
                        <a:srgbClr val="646464"/>
                      </a:solidFill>
                      <a:prstDash val="sysDash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41935">
                <a:tc>
                  <a:txBody>
                    <a:bodyPr/>
                    <a:p>
                      <a:pPr indent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0" spc="120">
                          <a:solidFill>
                            <a:srgbClr val="646464"/>
                          </a:solidFill>
                          <a:latin typeface="Times New Roman" panose="02020603050405020304" charset="0"/>
                          <a:ea typeface="宋体" panose="02010600030101010101" pitchFamily="2" charset="-122"/>
                        </a:rPr>
                        <a:t>38</a:t>
                      </a:r>
                      <a:endParaRPr lang="en-US" altLang="en-US" sz="1200" b="0" spc="120">
                        <a:solidFill>
                          <a:srgbClr val="646464"/>
                        </a:solidFill>
                        <a:latin typeface="Times New Roman" panose="02020603050405020304" charset="0"/>
                        <a:ea typeface="宋体" panose="02010600030101010101" pitchFamily="2" charset="-122"/>
                      </a:endParaRPr>
                    </a:p>
                  </a:txBody>
                  <a:tcPr marL="177800" marR="177800" marT="6350" marB="6350" vert="horz" anchor="ctr">
                    <a:lnL w="9525">
                      <a:solidFill>
                        <a:srgbClr val="646464"/>
                      </a:solidFill>
                      <a:prstDash val="sysDash"/>
                    </a:lnL>
                    <a:lnR w="9525">
                      <a:solidFill>
                        <a:srgbClr val="646464"/>
                      </a:solidFill>
                      <a:prstDash val="sysDash"/>
                    </a:lnR>
                    <a:lnT w="9525">
                      <a:solidFill>
                        <a:srgbClr val="646464"/>
                      </a:solidFill>
                      <a:prstDash val="sysDash"/>
                    </a:lnT>
                    <a:lnB w="9525">
                      <a:solidFill>
                        <a:srgbClr val="646464"/>
                      </a:solidFill>
                      <a:prstDash val="sysDash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p>
                      <a:pPr indent="0" algn="l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CN" sz="1200" b="0" spc="120">
                          <a:solidFill>
                            <a:srgbClr val="404040"/>
                          </a:solidFill>
                          <a:latin typeface="Times New Roman" panose="02020603050405020304" charset="0"/>
                          <a:ea typeface="宋体" panose="02010600030101010101" pitchFamily="2" charset="-122"/>
                          <a:cs typeface="微软雅黑" panose="020B0503020204020204" charset="-122"/>
                        </a:rPr>
                        <a:t>《饮食建筑设计规范》JGJ64-2017</a:t>
                      </a:r>
                      <a:endParaRPr lang="zh-CN" altLang="en-US" sz="1200" b="0" spc="120">
                        <a:solidFill>
                          <a:srgbClr val="404040"/>
                        </a:solidFill>
                        <a:latin typeface="Times New Roman" panose="02020603050405020304" charset="0"/>
                        <a:ea typeface="宋体" panose="02010600030101010101" pitchFamily="2" charset="-122"/>
                        <a:cs typeface="微软雅黑" panose="020B0503020204020204" charset="-122"/>
                      </a:endParaRPr>
                    </a:p>
                  </a:txBody>
                  <a:tcPr marL="177800" marR="177800" marT="6350" marB="6350" vert="horz" anchor="ctr">
                    <a:lnL w="9525">
                      <a:solidFill>
                        <a:srgbClr val="646464"/>
                      </a:solidFill>
                      <a:prstDash val="sysDash"/>
                    </a:lnL>
                    <a:lnR w="9525">
                      <a:solidFill>
                        <a:srgbClr val="646464"/>
                      </a:solidFill>
                      <a:prstDash val="sysDash"/>
                    </a:lnR>
                    <a:lnT w="9525">
                      <a:solidFill>
                        <a:srgbClr val="646464"/>
                      </a:solidFill>
                      <a:prstDash val="sysDash"/>
                    </a:lnT>
                    <a:lnB w="9525">
                      <a:solidFill>
                        <a:srgbClr val="646464"/>
                      </a:solidFill>
                      <a:prstDash val="sysDash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</a:tr>
              <a:tr h="240665">
                <a:tc>
                  <a:txBody>
                    <a:bodyPr/>
                    <a:p>
                      <a:pPr indent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0" spc="120">
                          <a:solidFill>
                            <a:srgbClr val="646464"/>
                          </a:solidFill>
                          <a:latin typeface="Times New Roman" panose="02020603050405020304" charset="0"/>
                          <a:ea typeface="宋体" panose="02010600030101010101" pitchFamily="2" charset="-122"/>
                        </a:rPr>
                        <a:t>39</a:t>
                      </a:r>
                      <a:endParaRPr lang="en-US" altLang="en-US" sz="1200" b="0" spc="120">
                        <a:solidFill>
                          <a:srgbClr val="646464"/>
                        </a:solidFill>
                        <a:latin typeface="Times New Roman" panose="02020603050405020304" charset="0"/>
                        <a:ea typeface="宋体" panose="02010600030101010101" pitchFamily="2" charset="-122"/>
                      </a:endParaRPr>
                    </a:p>
                  </a:txBody>
                  <a:tcPr marL="177800" marR="177800" marT="6350" marB="6350" vert="horz" anchor="ctr">
                    <a:lnL w="9525">
                      <a:solidFill>
                        <a:srgbClr val="646464"/>
                      </a:solidFill>
                      <a:prstDash val="sysDash"/>
                    </a:lnL>
                    <a:lnR w="9525">
                      <a:solidFill>
                        <a:srgbClr val="646464"/>
                      </a:solidFill>
                      <a:prstDash val="sysDash"/>
                    </a:lnR>
                    <a:lnT w="9525">
                      <a:solidFill>
                        <a:srgbClr val="646464"/>
                      </a:solidFill>
                      <a:prstDash val="sysDash"/>
                    </a:lnT>
                    <a:lnB w="9525">
                      <a:solidFill>
                        <a:srgbClr val="646464"/>
                      </a:solidFill>
                      <a:prstDash val="sysDash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l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CN" sz="1200" b="0" spc="120">
                          <a:solidFill>
                            <a:srgbClr val="404040"/>
                          </a:solidFill>
                          <a:latin typeface="Times New Roman" panose="02020603050405020304" charset="0"/>
                          <a:ea typeface="宋体" panose="02010600030101010101" pitchFamily="2" charset="-122"/>
                          <a:cs typeface="微软雅黑" panose="020B0503020204020204" charset="-122"/>
                        </a:rPr>
                        <a:t>《锅炉房设计规范》GB50041-2008</a:t>
                      </a:r>
                      <a:endParaRPr lang="zh-CN" altLang="en-US" sz="1200" b="0" spc="120">
                        <a:solidFill>
                          <a:srgbClr val="404040"/>
                        </a:solidFill>
                        <a:latin typeface="Times New Roman" panose="02020603050405020304" charset="0"/>
                        <a:ea typeface="宋体" panose="02010600030101010101" pitchFamily="2" charset="-122"/>
                        <a:cs typeface="微软雅黑" panose="020B0503020204020204" charset="-122"/>
                      </a:endParaRPr>
                    </a:p>
                  </a:txBody>
                  <a:tcPr marL="177800" marR="177800" marT="6350" marB="6350" vert="horz" anchor="ctr">
                    <a:lnL w="9525">
                      <a:solidFill>
                        <a:srgbClr val="646464"/>
                      </a:solidFill>
                      <a:prstDash val="sysDash"/>
                    </a:lnL>
                    <a:lnR w="9525">
                      <a:solidFill>
                        <a:srgbClr val="646464"/>
                      </a:solidFill>
                      <a:prstDash val="sysDash"/>
                    </a:lnR>
                    <a:lnT w="9525">
                      <a:solidFill>
                        <a:srgbClr val="646464"/>
                      </a:solidFill>
                      <a:prstDash val="sysDash"/>
                    </a:lnT>
                    <a:lnB w="9525">
                      <a:solidFill>
                        <a:srgbClr val="646464"/>
                      </a:solidFill>
                      <a:prstDash val="sysDash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41300">
                <a:tc>
                  <a:txBody>
                    <a:bodyPr/>
                    <a:p>
                      <a:pPr indent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0" spc="120">
                          <a:solidFill>
                            <a:srgbClr val="646464"/>
                          </a:solidFill>
                          <a:latin typeface="Times New Roman" panose="02020603050405020304" charset="0"/>
                          <a:ea typeface="宋体" panose="02010600030101010101" pitchFamily="2" charset="-122"/>
                        </a:rPr>
                        <a:t>40</a:t>
                      </a:r>
                      <a:endParaRPr lang="en-US" altLang="en-US" sz="1200" b="0" spc="120">
                        <a:solidFill>
                          <a:srgbClr val="646464"/>
                        </a:solidFill>
                        <a:latin typeface="Times New Roman" panose="02020603050405020304" charset="0"/>
                        <a:ea typeface="宋体" panose="02010600030101010101" pitchFamily="2" charset="-122"/>
                      </a:endParaRPr>
                    </a:p>
                  </a:txBody>
                  <a:tcPr marL="177800" marR="177800" marT="6350" marB="6350" vert="horz" anchor="ctr">
                    <a:lnL w="9525">
                      <a:solidFill>
                        <a:srgbClr val="646464"/>
                      </a:solidFill>
                      <a:prstDash val="sysDash"/>
                    </a:lnL>
                    <a:lnR w="9525">
                      <a:solidFill>
                        <a:srgbClr val="646464"/>
                      </a:solidFill>
                      <a:prstDash val="sysDash"/>
                    </a:lnR>
                    <a:lnT w="9525">
                      <a:solidFill>
                        <a:srgbClr val="646464"/>
                      </a:solidFill>
                      <a:prstDash val="sysDash"/>
                    </a:lnT>
                    <a:lnB w="9525">
                      <a:solidFill>
                        <a:srgbClr val="646464"/>
                      </a:solidFill>
                      <a:prstDash val="sysDash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p>
                      <a:pPr indent="0" algn="l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CN" sz="1200" b="0" spc="120">
                          <a:solidFill>
                            <a:srgbClr val="404040"/>
                          </a:solidFill>
                          <a:latin typeface="Times New Roman" panose="02020603050405020304" charset="0"/>
                          <a:ea typeface="宋体" panose="02010600030101010101" pitchFamily="2" charset="-122"/>
                          <a:cs typeface="微软雅黑" panose="020B0503020204020204" charset="-122"/>
                        </a:rPr>
                        <a:t>《宿舍建筑设计规范》JGJ36-2016</a:t>
                      </a:r>
                      <a:endParaRPr lang="zh-CN" altLang="en-US" sz="1200" b="0" spc="120">
                        <a:solidFill>
                          <a:srgbClr val="404040"/>
                        </a:solidFill>
                        <a:latin typeface="Times New Roman" panose="02020603050405020304" charset="0"/>
                        <a:ea typeface="宋体" panose="02010600030101010101" pitchFamily="2" charset="-122"/>
                        <a:cs typeface="微软雅黑" panose="020B0503020204020204" charset="-122"/>
                      </a:endParaRPr>
                    </a:p>
                  </a:txBody>
                  <a:tcPr marL="177800" marR="177800" marT="6350" marB="6350" vert="horz" anchor="ctr">
                    <a:lnL w="9525">
                      <a:solidFill>
                        <a:srgbClr val="646464"/>
                      </a:solidFill>
                      <a:prstDash val="sysDash"/>
                    </a:lnL>
                    <a:lnR w="9525">
                      <a:solidFill>
                        <a:srgbClr val="646464"/>
                      </a:solidFill>
                      <a:prstDash val="sysDash"/>
                    </a:lnR>
                    <a:lnT w="9525">
                      <a:solidFill>
                        <a:srgbClr val="646464"/>
                      </a:solidFill>
                      <a:prstDash val="sysDash"/>
                    </a:lnT>
                    <a:lnB w="9525">
                      <a:solidFill>
                        <a:srgbClr val="646464"/>
                      </a:solidFill>
                      <a:prstDash val="sysDash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</a:tr>
              <a:tr h="241300">
                <a:tc>
                  <a:txBody>
                    <a:bodyPr/>
                    <a:p>
                      <a:pPr indent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0" spc="120">
                          <a:solidFill>
                            <a:srgbClr val="646464"/>
                          </a:solidFill>
                          <a:latin typeface="Times New Roman" panose="02020603050405020304" charset="0"/>
                          <a:ea typeface="宋体" panose="02010600030101010101" pitchFamily="2" charset="-122"/>
                        </a:rPr>
                        <a:t>41</a:t>
                      </a:r>
                      <a:endParaRPr lang="en-US" altLang="en-US" sz="1200" b="0" spc="120">
                        <a:solidFill>
                          <a:srgbClr val="646464"/>
                        </a:solidFill>
                        <a:latin typeface="Times New Roman" panose="02020603050405020304" charset="0"/>
                        <a:ea typeface="宋体" panose="02010600030101010101" pitchFamily="2" charset="-122"/>
                      </a:endParaRPr>
                    </a:p>
                  </a:txBody>
                  <a:tcPr marL="177800" marR="177800" marT="6350" marB="6350" vert="horz" anchor="ctr">
                    <a:lnL w="9525">
                      <a:solidFill>
                        <a:srgbClr val="646464"/>
                      </a:solidFill>
                      <a:prstDash val="sysDash"/>
                    </a:lnL>
                    <a:lnR w="9525">
                      <a:solidFill>
                        <a:srgbClr val="646464"/>
                      </a:solidFill>
                      <a:prstDash val="sysDash"/>
                    </a:lnR>
                    <a:lnT w="9525">
                      <a:solidFill>
                        <a:srgbClr val="646464"/>
                      </a:solidFill>
                      <a:prstDash val="sysDash"/>
                    </a:lnT>
                    <a:lnB w="9525">
                      <a:solidFill>
                        <a:srgbClr val="646464"/>
                      </a:solidFill>
                      <a:prstDash val="sysDash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l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CN" sz="1200" b="0" spc="120">
                          <a:solidFill>
                            <a:srgbClr val="404040"/>
                          </a:solidFill>
                          <a:latin typeface="Times New Roman" panose="02020603050405020304" charset="0"/>
                          <a:ea typeface="宋体" panose="02010600030101010101" pitchFamily="2" charset="-122"/>
                          <a:cs typeface="微软雅黑" panose="020B0503020204020204" charset="-122"/>
                        </a:rPr>
                        <a:t>《数据中心设计规范》</a:t>
                      </a:r>
                      <a:r>
                        <a:rPr lang="en-US" sz="1200" b="0" spc="120">
                          <a:solidFill>
                            <a:srgbClr val="404040"/>
                          </a:solidFill>
                          <a:latin typeface="Times New Roman" panose="02020603050405020304" charset="0"/>
                          <a:ea typeface="宋体" panose="02010600030101010101" pitchFamily="2" charset="-122"/>
                          <a:cs typeface="微软雅黑" panose="020B0503020204020204" charset="-122"/>
                        </a:rPr>
                        <a:t>GB50174-2017</a:t>
                      </a:r>
                      <a:endParaRPr lang="en-US" altLang="en-US" sz="1200" b="0" spc="120">
                        <a:solidFill>
                          <a:srgbClr val="404040"/>
                        </a:solidFill>
                        <a:latin typeface="Times New Roman" panose="02020603050405020304" charset="0"/>
                        <a:ea typeface="宋体" panose="02010600030101010101" pitchFamily="2" charset="-122"/>
                        <a:cs typeface="微软雅黑" panose="020B0503020204020204" charset="-122"/>
                      </a:endParaRPr>
                    </a:p>
                  </a:txBody>
                  <a:tcPr marL="177800" marR="177800" marT="6350" marB="6350" vert="horz" anchor="ctr">
                    <a:lnL w="9525">
                      <a:solidFill>
                        <a:srgbClr val="646464"/>
                      </a:solidFill>
                      <a:prstDash val="sysDash"/>
                    </a:lnL>
                    <a:lnR w="9525">
                      <a:solidFill>
                        <a:srgbClr val="646464"/>
                      </a:solidFill>
                      <a:prstDash val="sysDash"/>
                    </a:lnR>
                    <a:lnT w="9525">
                      <a:solidFill>
                        <a:srgbClr val="646464"/>
                      </a:solidFill>
                      <a:prstDash val="sysDash"/>
                    </a:lnT>
                    <a:lnB w="9525">
                      <a:solidFill>
                        <a:srgbClr val="646464"/>
                      </a:solidFill>
                      <a:prstDash val="sysDash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41935">
                <a:tc>
                  <a:txBody>
                    <a:bodyPr/>
                    <a:p>
                      <a:pPr indent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0" spc="120">
                          <a:solidFill>
                            <a:srgbClr val="646464"/>
                          </a:solidFill>
                          <a:latin typeface="Times New Roman" panose="02020603050405020304" charset="0"/>
                          <a:ea typeface="宋体" panose="02010600030101010101" pitchFamily="2" charset="-122"/>
                        </a:rPr>
                        <a:t>42</a:t>
                      </a:r>
                      <a:endParaRPr lang="en-US" altLang="en-US" sz="1200" b="0" spc="120">
                        <a:solidFill>
                          <a:srgbClr val="646464"/>
                        </a:solidFill>
                        <a:latin typeface="Times New Roman" panose="02020603050405020304" charset="0"/>
                        <a:ea typeface="宋体" panose="02010600030101010101" pitchFamily="2" charset="-122"/>
                      </a:endParaRPr>
                    </a:p>
                  </a:txBody>
                  <a:tcPr marL="177800" marR="177800" marT="6350" marB="6350" vert="horz" anchor="ctr">
                    <a:lnL w="9525">
                      <a:solidFill>
                        <a:srgbClr val="646464"/>
                      </a:solidFill>
                      <a:prstDash val="sysDash"/>
                    </a:lnL>
                    <a:lnR w="9525">
                      <a:solidFill>
                        <a:srgbClr val="646464"/>
                      </a:solidFill>
                      <a:prstDash val="sysDash"/>
                    </a:lnR>
                    <a:lnT w="9525">
                      <a:solidFill>
                        <a:srgbClr val="646464"/>
                      </a:solidFill>
                      <a:prstDash val="sysDash"/>
                    </a:lnT>
                    <a:lnB w="9525">
                      <a:solidFill>
                        <a:srgbClr val="646464"/>
                      </a:solidFill>
                      <a:prstDash val="sysDash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p>
                      <a:pPr indent="0" algn="l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CN" sz="1200" b="0" spc="120">
                          <a:solidFill>
                            <a:srgbClr val="404040"/>
                          </a:solidFill>
                          <a:latin typeface="Times New Roman" panose="02020603050405020304" charset="0"/>
                          <a:ea typeface="宋体" panose="02010600030101010101" pitchFamily="2" charset="-122"/>
                          <a:cs typeface="微软雅黑" panose="020B0503020204020204" charset="-122"/>
                        </a:rPr>
                        <a:t>《建筑安全玻璃管理规定》发改运行[2003]2116</a:t>
                      </a:r>
                      <a:r>
                        <a:rPr lang="en-US" sz="1200" b="0" spc="120">
                          <a:solidFill>
                            <a:srgbClr val="404040"/>
                          </a:solidFill>
                          <a:latin typeface="Times New Roman" panose="02020603050405020304" charset="0"/>
                          <a:ea typeface="宋体" panose="02010600030101010101" pitchFamily="2" charset="-122"/>
                          <a:cs typeface="微软雅黑" panose="020B0503020204020204" charset="-122"/>
                        </a:rPr>
                        <a:t>号</a:t>
                      </a:r>
                      <a:endParaRPr lang="en-US" altLang="en-US" sz="1200" b="0" spc="120">
                        <a:solidFill>
                          <a:srgbClr val="404040"/>
                        </a:solidFill>
                        <a:latin typeface="Times New Roman" panose="02020603050405020304" charset="0"/>
                        <a:ea typeface="宋体" panose="02010600030101010101" pitchFamily="2" charset="-122"/>
                        <a:cs typeface="微软雅黑" panose="020B0503020204020204" charset="-122"/>
                      </a:endParaRPr>
                    </a:p>
                  </a:txBody>
                  <a:tcPr marL="177800" marR="177800" marT="6350" marB="6350" vert="horz" anchor="ctr">
                    <a:lnL w="9525">
                      <a:solidFill>
                        <a:srgbClr val="646464"/>
                      </a:solidFill>
                      <a:prstDash val="sysDash"/>
                    </a:lnL>
                    <a:lnR w="9525">
                      <a:solidFill>
                        <a:srgbClr val="646464"/>
                      </a:solidFill>
                      <a:prstDash val="sysDash"/>
                    </a:lnR>
                    <a:lnT w="9525">
                      <a:solidFill>
                        <a:srgbClr val="646464"/>
                      </a:solidFill>
                      <a:prstDash val="sysDash"/>
                    </a:lnT>
                    <a:lnB w="9525">
                      <a:solidFill>
                        <a:srgbClr val="646464"/>
                      </a:solidFill>
                      <a:prstDash val="sysDash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</a:tr>
              <a:tr h="241300">
                <a:tc>
                  <a:txBody>
                    <a:bodyPr/>
                    <a:p>
                      <a:pPr indent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0" spc="120">
                          <a:solidFill>
                            <a:srgbClr val="646464"/>
                          </a:solidFill>
                          <a:latin typeface="Times New Roman" panose="02020603050405020304" charset="0"/>
                          <a:ea typeface="宋体" panose="02010600030101010101" pitchFamily="2" charset="-122"/>
                        </a:rPr>
                        <a:t>43</a:t>
                      </a:r>
                      <a:endParaRPr lang="en-US" altLang="en-US" sz="1200" b="0" spc="120">
                        <a:solidFill>
                          <a:srgbClr val="646464"/>
                        </a:solidFill>
                        <a:latin typeface="Times New Roman" panose="02020603050405020304" charset="0"/>
                        <a:ea typeface="宋体" panose="02010600030101010101" pitchFamily="2" charset="-122"/>
                      </a:endParaRPr>
                    </a:p>
                  </a:txBody>
                  <a:tcPr marL="177800" marR="177800" marT="6350" marB="6350" vert="horz" anchor="ctr">
                    <a:lnL w="9525">
                      <a:solidFill>
                        <a:srgbClr val="646464"/>
                      </a:solidFill>
                      <a:prstDash val="sysDash"/>
                    </a:lnL>
                    <a:lnR w="9525">
                      <a:solidFill>
                        <a:srgbClr val="646464"/>
                      </a:solidFill>
                      <a:prstDash val="sysDash"/>
                    </a:lnR>
                    <a:lnT w="9525">
                      <a:solidFill>
                        <a:srgbClr val="646464"/>
                      </a:solidFill>
                      <a:prstDash val="sysDash"/>
                    </a:lnT>
                    <a:lnB w="9525">
                      <a:solidFill>
                        <a:srgbClr val="646464"/>
                      </a:solidFill>
                      <a:prstDash val="sysDash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l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CN" sz="1200" b="0" spc="120">
                          <a:solidFill>
                            <a:srgbClr val="404040"/>
                          </a:solidFill>
                          <a:latin typeface="Times New Roman" panose="02020603050405020304" charset="0"/>
                          <a:ea typeface="宋体" panose="02010600030101010101" pitchFamily="2" charset="-122"/>
                          <a:cs typeface="微软雅黑" panose="020B0503020204020204" charset="-122"/>
                        </a:rPr>
                        <a:t>《住宅建筑门窗应用技术规范》DBJ01-79-2004</a:t>
                      </a:r>
                      <a:endParaRPr lang="zh-CN" altLang="en-US" sz="1200" b="0" spc="120">
                        <a:solidFill>
                          <a:srgbClr val="404040"/>
                        </a:solidFill>
                        <a:latin typeface="Times New Roman" panose="02020603050405020304" charset="0"/>
                        <a:ea typeface="宋体" panose="02010600030101010101" pitchFamily="2" charset="-122"/>
                        <a:cs typeface="微软雅黑" panose="020B0503020204020204" charset="-122"/>
                      </a:endParaRPr>
                    </a:p>
                  </a:txBody>
                  <a:tcPr marL="177800" marR="177800" marT="6350" marB="6350" vert="horz" anchor="ctr">
                    <a:lnL w="9525">
                      <a:solidFill>
                        <a:srgbClr val="646464"/>
                      </a:solidFill>
                      <a:prstDash val="sysDash"/>
                    </a:lnL>
                    <a:lnR w="9525">
                      <a:solidFill>
                        <a:srgbClr val="646464"/>
                      </a:solidFill>
                      <a:prstDash val="sysDash"/>
                    </a:lnR>
                    <a:lnT w="9525">
                      <a:solidFill>
                        <a:srgbClr val="646464"/>
                      </a:solidFill>
                      <a:prstDash val="sysDash"/>
                    </a:lnT>
                    <a:lnB w="9525">
                      <a:solidFill>
                        <a:srgbClr val="646464"/>
                      </a:solidFill>
                      <a:prstDash val="sysDash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41935">
                <a:tc>
                  <a:txBody>
                    <a:bodyPr/>
                    <a:p>
                      <a:pPr indent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0" spc="120">
                          <a:solidFill>
                            <a:srgbClr val="646464"/>
                          </a:solidFill>
                          <a:latin typeface="Times New Roman" panose="02020603050405020304" charset="0"/>
                          <a:ea typeface="宋体" panose="02010600030101010101" pitchFamily="2" charset="-122"/>
                        </a:rPr>
                        <a:t>44</a:t>
                      </a:r>
                      <a:endParaRPr lang="en-US" altLang="en-US" sz="1200" b="0" spc="120">
                        <a:solidFill>
                          <a:srgbClr val="646464"/>
                        </a:solidFill>
                        <a:latin typeface="Times New Roman" panose="02020603050405020304" charset="0"/>
                        <a:ea typeface="宋体" panose="02010600030101010101" pitchFamily="2" charset="-122"/>
                      </a:endParaRPr>
                    </a:p>
                  </a:txBody>
                  <a:tcPr marL="177800" marR="177800" marT="6350" marB="6350" vert="horz" anchor="ctr">
                    <a:lnL w="9525">
                      <a:solidFill>
                        <a:srgbClr val="646464"/>
                      </a:solidFill>
                      <a:prstDash val="sysDash"/>
                    </a:lnL>
                    <a:lnR w="9525">
                      <a:solidFill>
                        <a:srgbClr val="646464"/>
                      </a:solidFill>
                      <a:prstDash val="sysDash"/>
                    </a:lnR>
                    <a:lnT w="9525">
                      <a:solidFill>
                        <a:srgbClr val="646464"/>
                      </a:solidFill>
                      <a:prstDash val="sysDash"/>
                    </a:lnT>
                    <a:lnB w="9525">
                      <a:solidFill>
                        <a:srgbClr val="646464"/>
                      </a:solidFill>
                      <a:prstDash val="sysDash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p>
                      <a:pPr indent="0" algn="l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CN" sz="1200" b="0" spc="120">
                          <a:solidFill>
                            <a:srgbClr val="404040"/>
                          </a:solidFill>
                          <a:latin typeface="Times New Roman" panose="02020603050405020304" charset="0"/>
                          <a:ea typeface="宋体" panose="02010600030101010101" pitchFamily="2" charset="-122"/>
                          <a:cs typeface="微软雅黑" panose="020B0503020204020204" charset="-122"/>
                        </a:rPr>
                        <a:t>《全国民用建筑工程设计技术措施》(</a:t>
                      </a:r>
                      <a:r>
                        <a:rPr lang="en-US" sz="1200" b="0" spc="120">
                          <a:solidFill>
                            <a:srgbClr val="404040"/>
                          </a:solidFill>
                          <a:latin typeface="Times New Roman" panose="02020603050405020304" charset="0"/>
                          <a:ea typeface="宋体" panose="02010600030101010101" pitchFamily="2" charset="-122"/>
                          <a:cs typeface="微软雅黑" panose="020B0503020204020204" charset="-122"/>
                        </a:rPr>
                        <a:t>规划•建筑)(电气)（2009版）（简称：《技术措施》）</a:t>
                      </a:r>
                      <a:endParaRPr lang="en-US" altLang="en-US" sz="1200" b="0" spc="120">
                        <a:solidFill>
                          <a:srgbClr val="404040"/>
                        </a:solidFill>
                        <a:latin typeface="Times New Roman" panose="02020603050405020304" charset="0"/>
                        <a:ea typeface="宋体" panose="02010600030101010101" pitchFamily="2" charset="-122"/>
                        <a:cs typeface="微软雅黑" panose="020B0503020204020204" charset="-122"/>
                      </a:endParaRPr>
                    </a:p>
                  </a:txBody>
                  <a:tcPr marL="177800" marR="177800" marT="6350" marB="6350" vert="horz" anchor="ctr">
                    <a:lnL w="9525">
                      <a:solidFill>
                        <a:srgbClr val="646464"/>
                      </a:solidFill>
                      <a:prstDash val="sysDash"/>
                    </a:lnL>
                    <a:lnR w="9525">
                      <a:solidFill>
                        <a:srgbClr val="646464"/>
                      </a:solidFill>
                      <a:prstDash val="sysDash"/>
                    </a:lnR>
                    <a:lnT w="9525">
                      <a:solidFill>
                        <a:srgbClr val="646464"/>
                      </a:solidFill>
                      <a:prstDash val="sysDash"/>
                    </a:lnT>
                    <a:lnB w="9525">
                      <a:solidFill>
                        <a:srgbClr val="646464"/>
                      </a:solidFill>
                      <a:prstDash val="sysDash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</a:tr>
              <a:tr h="241300">
                <a:tc>
                  <a:txBody>
                    <a:bodyPr/>
                    <a:p>
                      <a:pPr indent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0" spc="120">
                          <a:solidFill>
                            <a:srgbClr val="646464"/>
                          </a:solidFill>
                          <a:latin typeface="Times New Roman" panose="02020603050405020304" charset="0"/>
                          <a:ea typeface="宋体" panose="02010600030101010101" pitchFamily="2" charset="-122"/>
                        </a:rPr>
                        <a:t>45</a:t>
                      </a:r>
                      <a:endParaRPr lang="en-US" altLang="en-US" sz="1200" b="0" spc="120">
                        <a:solidFill>
                          <a:srgbClr val="646464"/>
                        </a:solidFill>
                        <a:latin typeface="Times New Roman" panose="02020603050405020304" charset="0"/>
                        <a:ea typeface="宋体" panose="02010600030101010101" pitchFamily="2" charset="-122"/>
                      </a:endParaRPr>
                    </a:p>
                  </a:txBody>
                  <a:tcPr marL="177800" marR="177800" marT="6350" marB="6350" vert="horz" anchor="ctr">
                    <a:lnL w="9525">
                      <a:solidFill>
                        <a:srgbClr val="646464"/>
                      </a:solidFill>
                      <a:prstDash val="sysDash"/>
                    </a:lnL>
                    <a:lnR w="9525">
                      <a:solidFill>
                        <a:srgbClr val="646464"/>
                      </a:solidFill>
                      <a:prstDash val="sysDash"/>
                    </a:lnR>
                    <a:lnT w="9525">
                      <a:solidFill>
                        <a:srgbClr val="646464"/>
                      </a:solidFill>
                      <a:prstDash val="sysDash"/>
                    </a:lnT>
                    <a:lnB w="9525">
                      <a:solidFill>
                        <a:srgbClr val="646464"/>
                      </a:solidFill>
                      <a:prstDash val="sysDash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l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CN" sz="1200" b="0" spc="120">
                          <a:solidFill>
                            <a:srgbClr val="404040"/>
                          </a:solidFill>
                          <a:latin typeface="Times New Roman" panose="02020603050405020304" charset="0"/>
                          <a:ea typeface="宋体" panose="02010600030101010101" pitchFamily="2" charset="-122"/>
                          <a:cs typeface="微软雅黑" panose="020B0503020204020204" charset="-122"/>
                        </a:rPr>
                        <a:t>《夏热冬冷地区居住建筑节能设计标准》JGJ134-2010</a:t>
                      </a:r>
                      <a:endParaRPr lang="zh-CN" altLang="en-US" sz="1200" b="0" spc="120">
                        <a:solidFill>
                          <a:srgbClr val="404040"/>
                        </a:solidFill>
                        <a:latin typeface="Times New Roman" panose="02020603050405020304" charset="0"/>
                        <a:ea typeface="宋体" panose="02010600030101010101" pitchFamily="2" charset="-122"/>
                        <a:cs typeface="微软雅黑" panose="020B0503020204020204" charset="-122"/>
                      </a:endParaRPr>
                    </a:p>
                  </a:txBody>
                  <a:tcPr marL="177800" marR="177800" marT="6350" marB="6350" vert="horz" anchor="ctr">
                    <a:lnL w="9525">
                      <a:solidFill>
                        <a:srgbClr val="646464"/>
                      </a:solidFill>
                      <a:prstDash val="sysDash"/>
                    </a:lnL>
                    <a:lnR w="9525">
                      <a:solidFill>
                        <a:srgbClr val="646464"/>
                      </a:solidFill>
                      <a:prstDash val="sysDash"/>
                    </a:lnR>
                    <a:lnT w="9525">
                      <a:solidFill>
                        <a:srgbClr val="646464"/>
                      </a:solidFill>
                      <a:prstDash val="sysDash"/>
                    </a:lnT>
                    <a:lnB w="9525">
                      <a:solidFill>
                        <a:srgbClr val="646464"/>
                      </a:solidFill>
                      <a:prstDash val="sysDash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41935">
                <a:tc>
                  <a:txBody>
                    <a:bodyPr/>
                    <a:p>
                      <a:pPr indent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0" spc="120">
                          <a:solidFill>
                            <a:srgbClr val="646464"/>
                          </a:solidFill>
                          <a:latin typeface="Times New Roman" panose="02020603050405020304" charset="0"/>
                          <a:ea typeface="宋体" panose="02010600030101010101" pitchFamily="2" charset="-122"/>
                        </a:rPr>
                        <a:t>46</a:t>
                      </a:r>
                      <a:endParaRPr lang="en-US" altLang="en-US" sz="1200" b="0" spc="120">
                        <a:solidFill>
                          <a:srgbClr val="646464"/>
                        </a:solidFill>
                        <a:latin typeface="Times New Roman" panose="02020603050405020304" charset="0"/>
                        <a:ea typeface="宋体" panose="02010600030101010101" pitchFamily="2" charset="-122"/>
                      </a:endParaRPr>
                    </a:p>
                  </a:txBody>
                  <a:tcPr marL="177800" marR="177800" marT="6350" marB="6350" vert="horz" anchor="ctr">
                    <a:lnL w="9525">
                      <a:solidFill>
                        <a:srgbClr val="646464"/>
                      </a:solidFill>
                      <a:prstDash val="sysDash"/>
                    </a:lnL>
                    <a:lnR w="9525">
                      <a:solidFill>
                        <a:srgbClr val="646464"/>
                      </a:solidFill>
                      <a:prstDash val="sysDash"/>
                    </a:lnR>
                    <a:lnT w="9525">
                      <a:solidFill>
                        <a:srgbClr val="646464"/>
                      </a:solidFill>
                      <a:prstDash val="sysDash"/>
                    </a:lnT>
                    <a:lnB w="9525">
                      <a:solidFill>
                        <a:srgbClr val="646464"/>
                      </a:solidFill>
                      <a:prstDash val="sysDash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p>
                      <a:pPr indent="0" algn="l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CN" sz="1200" b="0" spc="120">
                          <a:solidFill>
                            <a:srgbClr val="404040"/>
                          </a:solidFill>
                          <a:latin typeface="Times New Roman" panose="02020603050405020304" charset="0"/>
                          <a:ea typeface="宋体" panose="02010600030101010101" pitchFamily="2" charset="-122"/>
                          <a:cs typeface="微软雅黑" panose="020B0503020204020204" charset="-122"/>
                        </a:rPr>
                        <a:t>《严寒和寒冷地区居住建筑节能设计标准》</a:t>
                      </a:r>
                      <a:r>
                        <a:rPr lang="en-US" sz="1200" b="0" spc="120">
                          <a:solidFill>
                            <a:srgbClr val="404040"/>
                          </a:solidFill>
                          <a:latin typeface="Times New Roman" panose="02020603050405020304" charset="0"/>
                          <a:ea typeface="宋体" panose="02010600030101010101" pitchFamily="2" charset="-122"/>
                          <a:cs typeface="微软雅黑" panose="020B0503020204020204" charset="-122"/>
                        </a:rPr>
                        <a:t>JGJ26-2010</a:t>
                      </a:r>
                      <a:endParaRPr lang="en-US" altLang="en-US" sz="1200" b="0" spc="120">
                        <a:solidFill>
                          <a:srgbClr val="404040"/>
                        </a:solidFill>
                        <a:latin typeface="Times New Roman" panose="02020603050405020304" charset="0"/>
                        <a:ea typeface="宋体" panose="02010600030101010101" pitchFamily="2" charset="-122"/>
                        <a:cs typeface="微软雅黑" panose="020B0503020204020204" charset="-122"/>
                      </a:endParaRPr>
                    </a:p>
                  </a:txBody>
                  <a:tcPr marL="177800" marR="177800" marT="6350" marB="6350" vert="horz" anchor="ctr">
                    <a:lnL w="9525">
                      <a:solidFill>
                        <a:srgbClr val="646464"/>
                      </a:solidFill>
                      <a:prstDash val="sysDash"/>
                    </a:lnL>
                    <a:lnR w="9525">
                      <a:solidFill>
                        <a:srgbClr val="646464"/>
                      </a:solidFill>
                      <a:prstDash val="sysDash"/>
                    </a:lnR>
                    <a:lnT w="9525">
                      <a:solidFill>
                        <a:srgbClr val="646464"/>
                      </a:solidFill>
                      <a:prstDash val="sysDash"/>
                    </a:lnT>
                    <a:lnB w="9525">
                      <a:solidFill>
                        <a:srgbClr val="646464"/>
                      </a:solidFill>
                      <a:prstDash val="sysDash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</a:tr>
              <a:tr h="240665">
                <a:tc>
                  <a:txBody>
                    <a:bodyPr/>
                    <a:p>
                      <a:pPr indent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0" spc="120">
                          <a:solidFill>
                            <a:srgbClr val="646464"/>
                          </a:solidFill>
                          <a:latin typeface="Times New Roman" panose="02020603050405020304" charset="0"/>
                          <a:ea typeface="宋体" panose="02010600030101010101" pitchFamily="2" charset="-122"/>
                        </a:rPr>
                        <a:t>47</a:t>
                      </a:r>
                      <a:endParaRPr lang="en-US" altLang="en-US" sz="1200" b="0" spc="120">
                        <a:solidFill>
                          <a:srgbClr val="646464"/>
                        </a:solidFill>
                        <a:latin typeface="Times New Roman" panose="02020603050405020304" charset="0"/>
                        <a:ea typeface="宋体" panose="02010600030101010101" pitchFamily="2" charset="-122"/>
                      </a:endParaRPr>
                    </a:p>
                  </a:txBody>
                  <a:tcPr marL="177800" marR="177800" marT="6350" marB="6350" vert="horz" anchor="ctr">
                    <a:lnL w="9525">
                      <a:solidFill>
                        <a:srgbClr val="646464"/>
                      </a:solidFill>
                      <a:prstDash val="sysDash"/>
                    </a:lnL>
                    <a:lnR w="9525">
                      <a:solidFill>
                        <a:srgbClr val="646464"/>
                      </a:solidFill>
                      <a:prstDash val="sysDash"/>
                    </a:lnR>
                    <a:lnT w="9525">
                      <a:solidFill>
                        <a:srgbClr val="646464"/>
                      </a:solidFill>
                      <a:prstDash val="sysDash"/>
                    </a:lnT>
                    <a:lnB w="9525">
                      <a:solidFill>
                        <a:srgbClr val="646464"/>
                      </a:solidFill>
                      <a:prstDash val="sysDash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l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CN" sz="1200" b="0" spc="120">
                          <a:solidFill>
                            <a:srgbClr val="404040"/>
                          </a:solidFill>
                          <a:latin typeface="Times New Roman" panose="02020603050405020304" charset="0"/>
                          <a:ea typeface="宋体" panose="02010600030101010101" pitchFamily="2" charset="-122"/>
                          <a:cs typeface="微软雅黑" panose="020B0503020204020204" charset="-122"/>
                        </a:rPr>
                        <a:t>《电影院建筑设计规范》JGJ58-2008</a:t>
                      </a:r>
                      <a:endParaRPr lang="zh-CN" altLang="en-US" sz="1200" b="0" spc="120">
                        <a:solidFill>
                          <a:srgbClr val="404040"/>
                        </a:solidFill>
                        <a:latin typeface="Times New Roman" panose="02020603050405020304" charset="0"/>
                        <a:ea typeface="宋体" panose="02010600030101010101" pitchFamily="2" charset="-122"/>
                        <a:cs typeface="微软雅黑" panose="020B0503020204020204" charset="-122"/>
                      </a:endParaRPr>
                    </a:p>
                  </a:txBody>
                  <a:tcPr marL="177800" marR="177800" marT="6350" marB="6350" vert="horz" anchor="ctr">
                    <a:lnL w="9525">
                      <a:solidFill>
                        <a:srgbClr val="646464"/>
                      </a:solidFill>
                      <a:prstDash val="sysDash"/>
                    </a:lnL>
                    <a:lnR w="9525">
                      <a:solidFill>
                        <a:srgbClr val="646464"/>
                      </a:solidFill>
                      <a:prstDash val="sysDash"/>
                    </a:lnR>
                    <a:lnT w="9525">
                      <a:solidFill>
                        <a:srgbClr val="646464"/>
                      </a:solidFill>
                      <a:prstDash val="sysDash"/>
                    </a:lnT>
                    <a:lnB w="9525">
                      <a:solidFill>
                        <a:srgbClr val="646464"/>
                      </a:solidFill>
                      <a:prstDash val="sysDash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41935">
                <a:tc>
                  <a:txBody>
                    <a:bodyPr/>
                    <a:p>
                      <a:pPr indent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0" spc="120">
                          <a:solidFill>
                            <a:srgbClr val="646464"/>
                          </a:solidFill>
                          <a:latin typeface="Times New Roman" panose="02020603050405020304" charset="0"/>
                          <a:ea typeface="宋体" panose="02010600030101010101" pitchFamily="2" charset="-122"/>
                        </a:rPr>
                        <a:t>48</a:t>
                      </a:r>
                      <a:endParaRPr lang="en-US" altLang="en-US" sz="1200" b="0" spc="120">
                        <a:solidFill>
                          <a:srgbClr val="646464"/>
                        </a:solidFill>
                        <a:latin typeface="Times New Roman" panose="02020603050405020304" charset="0"/>
                        <a:ea typeface="宋体" panose="02010600030101010101" pitchFamily="2" charset="-122"/>
                      </a:endParaRPr>
                    </a:p>
                  </a:txBody>
                  <a:tcPr marL="177800" marR="177800" marT="6350" marB="6350" vert="horz" anchor="ctr">
                    <a:lnL w="9525">
                      <a:solidFill>
                        <a:srgbClr val="646464"/>
                      </a:solidFill>
                      <a:prstDash val="sysDash"/>
                    </a:lnL>
                    <a:lnR w="9525">
                      <a:solidFill>
                        <a:srgbClr val="646464"/>
                      </a:solidFill>
                      <a:prstDash val="sysDash"/>
                    </a:lnR>
                    <a:lnT w="9525">
                      <a:solidFill>
                        <a:srgbClr val="646464"/>
                      </a:solidFill>
                      <a:prstDash val="sysDash"/>
                    </a:lnT>
                    <a:lnB w="9525">
                      <a:solidFill>
                        <a:srgbClr val="646464"/>
                      </a:solidFill>
                      <a:prstDash val="sysDash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p>
                      <a:pPr indent="0" algn="l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CN" sz="1200" b="0" spc="120">
                          <a:solidFill>
                            <a:srgbClr val="404040"/>
                          </a:solidFill>
                          <a:latin typeface="Times New Roman" panose="02020603050405020304" charset="0"/>
                          <a:ea typeface="宋体" panose="02010600030101010101" pitchFamily="2" charset="-122"/>
                          <a:cs typeface="微软雅黑" panose="020B0503020204020204" charset="-122"/>
                        </a:rPr>
                        <a:t>《</a:t>
                      </a:r>
                      <a:r>
                        <a:rPr lang="en-US" sz="1200" b="0" spc="120">
                          <a:solidFill>
                            <a:srgbClr val="404040"/>
                          </a:solidFill>
                          <a:latin typeface="Times New Roman" panose="02020603050405020304" charset="0"/>
                          <a:ea typeface="宋体" panose="02010600030101010101" pitchFamily="2" charset="-122"/>
                          <a:cs typeface="微软雅黑" panose="020B0503020204020204" charset="-122"/>
                        </a:rPr>
                        <a:t>剧场建筑设计规范》JGJ57-2016</a:t>
                      </a:r>
                      <a:endParaRPr lang="en-US" altLang="en-US" sz="1200" b="0" spc="120">
                        <a:solidFill>
                          <a:srgbClr val="404040"/>
                        </a:solidFill>
                        <a:latin typeface="Times New Roman" panose="02020603050405020304" charset="0"/>
                        <a:ea typeface="宋体" panose="02010600030101010101" pitchFamily="2" charset="-122"/>
                        <a:cs typeface="微软雅黑" panose="020B0503020204020204" charset="-122"/>
                      </a:endParaRPr>
                    </a:p>
                  </a:txBody>
                  <a:tcPr marL="177800" marR="177800" marT="6350" marB="6350" vert="horz" anchor="ctr">
                    <a:lnL w="9525">
                      <a:solidFill>
                        <a:srgbClr val="646464"/>
                      </a:solidFill>
                      <a:prstDash val="sysDash"/>
                    </a:lnL>
                    <a:lnR w="9525">
                      <a:solidFill>
                        <a:srgbClr val="646464"/>
                      </a:solidFill>
                      <a:prstDash val="sysDash"/>
                    </a:lnR>
                    <a:lnT w="9525">
                      <a:solidFill>
                        <a:srgbClr val="646464"/>
                      </a:solidFill>
                      <a:prstDash val="sysDash"/>
                    </a:lnT>
                    <a:lnB w="9525">
                      <a:solidFill>
                        <a:srgbClr val="646464"/>
                      </a:solidFill>
                      <a:prstDash val="sysDash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</a:tr>
              <a:tr h="241300">
                <a:tc>
                  <a:txBody>
                    <a:bodyPr/>
                    <a:p>
                      <a:pPr indent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0" spc="120">
                          <a:solidFill>
                            <a:srgbClr val="646464"/>
                          </a:solidFill>
                          <a:latin typeface="Times New Roman" panose="02020603050405020304" charset="0"/>
                          <a:ea typeface="宋体" panose="02010600030101010101" pitchFamily="2" charset="-122"/>
                        </a:rPr>
                        <a:t>49</a:t>
                      </a:r>
                      <a:endParaRPr lang="en-US" altLang="en-US" sz="1200" b="0" spc="120">
                        <a:solidFill>
                          <a:srgbClr val="646464"/>
                        </a:solidFill>
                        <a:latin typeface="Times New Roman" panose="02020603050405020304" charset="0"/>
                        <a:ea typeface="宋体" panose="02010600030101010101" pitchFamily="2" charset="-122"/>
                      </a:endParaRPr>
                    </a:p>
                  </a:txBody>
                  <a:tcPr marL="177800" marR="177800" marT="6350" marB="6350" vert="horz" anchor="ctr">
                    <a:lnL w="9525">
                      <a:solidFill>
                        <a:srgbClr val="646464"/>
                      </a:solidFill>
                      <a:prstDash val="sysDash"/>
                    </a:lnL>
                    <a:lnR w="9525">
                      <a:solidFill>
                        <a:srgbClr val="646464"/>
                      </a:solidFill>
                      <a:prstDash val="sysDash"/>
                    </a:lnR>
                    <a:lnT w="9525">
                      <a:solidFill>
                        <a:srgbClr val="646464"/>
                      </a:solidFill>
                      <a:prstDash val="sysDash"/>
                    </a:lnT>
                    <a:lnB w="9525">
                      <a:solidFill>
                        <a:srgbClr val="646464"/>
                      </a:solidFill>
                      <a:prstDash val="sysDash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l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CN" sz="1200" b="0" spc="120">
                          <a:solidFill>
                            <a:srgbClr val="404040"/>
                          </a:solidFill>
                          <a:latin typeface="Times New Roman" panose="02020603050405020304" charset="0"/>
                          <a:ea typeface="宋体" panose="02010600030101010101" pitchFamily="2" charset="-122"/>
                          <a:cs typeface="微软雅黑" panose="020B0503020204020204" charset="-122"/>
                        </a:rPr>
                        <a:t>《混凝土结构后锚固技术规程》JGJ145-2013</a:t>
                      </a:r>
                      <a:endParaRPr lang="zh-CN" altLang="en-US" sz="1200" b="0" spc="120">
                        <a:solidFill>
                          <a:srgbClr val="404040"/>
                        </a:solidFill>
                        <a:latin typeface="Times New Roman" panose="02020603050405020304" charset="0"/>
                        <a:ea typeface="宋体" panose="02010600030101010101" pitchFamily="2" charset="-122"/>
                        <a:cs typeface="微软雅黑" panose="020B0503020204020204" charset="-122"/>
                      </a:endParaRPr>
                    </a:p>
                  </a:txBody>
                  <a:tcPr marL="177800" marR="177800" marT="6350" marB="6350" vert="horz" anchor="ctr">
                    <a:lnL w="9525">
                      <a:solidFill>
                        <a:srgbClr val="646464"/>
                      </a:solidFill>
                      <a:prstDash val="sysDash"/>
                    </a:lnL>
                    <a:lnR w="9525">
                      <a:solidFill>
                        <a:srgbClr val="646464"/>
                      </a:solidFill>
                      <a:prstDash val="sysDash"/>
                    </a:lnR>
                    <a:lnT w="9525">
                      <a:solidFill>
                        <a:srgbClr val="646464"/>
                      </a:solidFill>
                      <a:prstDash val="sysDash"/>
                    </a:lnT>
                    <a:lnB w="9525">
                      <a:solidFill>
                        <a:srgbClr val="646464"/>
                      </a:solidFill>
                      <a:prstDash val="sysDash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41935">
                <a:tc gridSpan="2">
                  <a:txBody>
                    <a:bodyPr/>
                    <a:p>
                      <a:pPr indent="0" algn="l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CN" altLang="en-US" sz="1200" b="0" spc="120">
                          <a:solidFill>
                            <a:srgbClr val="404040"/>
                          </a:solidFill>
                          <a:latin typeface="Times New Roman" panose="02020603050405020304" charset="0"/>
                          <a:ea typeface="宋体" panose="02010600030101010101" pitchFamily="2" charset="-122"/>
                        </a:rPr>
                        <a:t>注</a:t>
                      </a:r>
                      <a:r>
                        <a:rPr lang="en-US" altLang="en-US" sz="1200" b="0" spc="120">
                          <a:solidFill>
                            <a:srgbClr val="404040"/>
                          </a:solidFill>
                          <a:latin typeface="Times New Roman" panose="02020603050405020304" charset="0"/>
                          <a:ea typeface="宋体" panose="02010600030101010101" pitchFamily="2" charset="-122"/>
                        </a:rPr>
                        <a:t>：上文未列规范、标准以国家、行业、团体现行规范、标准为准</a:t>
                      </a:r>
                      <a:endParaRPr lang="en-US" altLang="en-US" sz="1200" b="0" spc="120">
                        <a:solidFill>
                          <a:srgbClr val="404040"/>
                        </a:solidFill>
                        <a:latin typeface="Times New Roman" panose="02020603050405020304" charset="0"/>
                        <a:ea typeface="宋体" panose="02010600030101010101" pitchFamily="2" charset="-122"/>
                      </a:endParaRPr>
                    </a:p>
                  </a:txBody>
                  <a:tcPr marL="177800" marR="177800" marT="6350" marB="6350" vert="horz" anchor="ctr">
                    <a:lnL w="9525">
                      <a:solidFill>
                        <a:srgbClr val="646464"/>
                      </a:solidFill>
                      <a:prstDash val="sysDash"/>
                    </a:lnL>
                    <a:lnR w="9525">
                      <a:solidFill>
                        <a:srgbClr val="646464"/>
                      </a:solidFill>
                      <a:prstDash val="sysDash"/>
                    </a:lnR>
                    <a:lnT w="9525">
                      <a:solidFill>
                        <a:srgbClr val="646464"/>
                      </a:solidFill>
                      <a:prstDash val="sysDash"/>
                    </a:lnT>
                    <a:lnB w="28575">
                      <a:solidFill>
                        <a:srgbClr val="646464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 hMerge="1">
                  <a:tcPr marL="177800" marR="177800" marT="6350" marB="6350" vert="horz" anchor="ctr">
                    <a:lnL w="9525">
                      <a:solidFill>
                        <a:srgbClr val="646464"/>
                      </a:solidFill>
                      <a:prstDash val="sysDash"/>
                    </a:lnL>
                    <a:lnR w="9525">
                      <a:solidFill>
                        <a:srgbClr val="646464"/>
                      </a:solidFill>
                      <a:prstDash val="sysDash"/>
                    </a:lnR>
                    <a:lnT w="9525">
                      <a:solidFill>
                        <a:srgbClr val="646464"/>
                      </a:solidFill>
                      <a:prstDash val="sysDash"/>
                    </a:lnT>
                    <a:lnB w="28575">
                      <a:solidFill>
                        <a:srgbClr val="646464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" name="组合 23"/>
          <p:cNvGrpSpPr/>
          <p:nvPr/>
        </p:nvGrpSpPr>
        <p:grpSpPr>
          <a:xfrm>
            <a:off x="395649" y="210914"/>
            <a:ext cx="7576672" cy="731950"/>
            <a:chOff x="436" y="180"/>
            <a:chExt cx="8809" cy="851"/>
          </a:xfrm>
        </p:grpSpPr>
        <p:pic>
          <p:nvPicPr>
            <p:cNvPr id="3" name="图片 2" descr="图片1"/>
            <p:cNvPicPr>
              <a:picLocks noChangeAspect="1"/>
            </p:cNvPicPr>
            <p:nvPr/>
          </p:nvPicPr>
          <p:blipFill>
            <a:blip r:embed="rId1"/>
            <a:stretch>
              <a:fillRect/>
            </a:stretch>
          </p:blipFill>
          <p:spPr>
            <a:xfrm>
              <a:off x="436" y="180"/>
              <a:ext cx="843" cy="851"/>
            </a:xfrm>
            <a:prstGeom prst="rect">
              <a:avLst/>
            </a:prstGeom>
          </p:spPr>
        </p:pic>
        <p:sp>
          <p:nvSpPr>
            <p:cNvPr id="4" name="文本框 3"/>
            <p:cNvSpPr txBox="1"/>
            <p:nvPr/>
          </p:nvSpPr>
          <p:spPr>
            <a:xfrm>
              <a:off x="1279" y="316"/>
              <a:ext cx="7966" cy="49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r>
                <a:rPr lang="zh-CN" altLang="en-US" sz="2165">
                  <a:solidFill>
                    <a:schemeClr val="accent1"/>
                  </a:solidFill>
                </a:rPr>
                <a:t>四川建力源工程技术咨询有限公司</a:t>
              </a:r>
              <a:endParaRPr lang="zh-CN" altLang="en-US" sz="2165">
                <a:solidFill>
                  <a:schemeClr val="accent1"/>
                </a:solidFill>
              </a:endParaRPr>
            </a:p>
          </p:txBody>
        </p:sp>
      </p:grpSp>
      <p:sp>
        <p:nvSpPr>
          <p:cNvPr id="5" name="文本框 4"/>
          <p:cNvSpPr txBox="1"/>
          <p:nvPr/>
        </p:nvSpPr>
        <p:spPr>
          <a:xfrm>
            <a:off x="1099820" y="974090"/>
            <a:ext cx="3499485" cy="42481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165" dirty="0">
                <a:solidFill>
                  <a:srgbClr val="113A59"/>
                </a:solidFill>
                <a:latin typeface="Times New Roman" panose="02020603050405020304" charset="0"/>
                <a:ea typeface="黑体" panose="02010609060101010101" charset="-122"/>
                <a:cs typeface="Times New Roman" panose="02020603050405020304" charset="0"/>
              </a:rPr>
              <a:t>0</a:t>
            </a:r>
            <a:r>
              <a:rPr lang="en-US" altLang="zh-CN" sz="2165" dirty="0">
                <a:solidFill>
                  <a:srgbClr val="113A59"/>
                </a:solidFill>
                <a:latin typeface="Times New Roman" panose="02020603050405020304" charset="0"/>
                <a:ea typeface="黑体" panose="02010609060101010101" charset="-122"/>
                <a:cs typeface="Times New Roman" panose="02020603050405020304" charset="0"/>
              </a:rPr>
              <a:t>3</a:t>
            </a:r>
            <a:r>
              <a:rPr lang="zh-CN" altLang="en-US" sz="2165" dirty="0">
                <a:solidFill>
                  <a:srgbClr val="113A59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  工程复查要求</a:t>
            </a:r>
            <a:endParaRPr lang="zh-CN" altLang="en-US" sz="2165" dirty="0">
              <a:solidFill>
                <a:srgbClr val="113A59"/>
              </a:solidFill>
              <a:latin typeface="黑体" panose="02010609060101010101" charset="-122"/>
              <a:ea typeface="黑体" panose="02010609060101010101" charset="-122"/>
              <a:cs typeface="黑体" panose="02010609060101010101" charset="-122"/>
            </a:endParaRPr>
          </a:p>
        </p:txBody>
      </p:sp>
      <p:sp>
        <p:nvSpPr>
          <p:cNvPr id="100" name="文本框 99"/>
          <p:cNvSpPr txBox="1"/>
          <p:nvPr/>
        </p:nvSpPr>
        <p:spPr>
          <a:xfrm>
            <a:off x="1762125" y="1603375"/>
            <a:ext cx="8618220" cy="412432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marL="514350" indent="-514350" algn="l" fontAlgn="auto">
              <a:lnSpc>
                <a:spcPct val="190000"/>
              </a:lnSpc>
              <a:buClrTx/>
              <a:buSzTx/>
              <a:buFont typeface="Wingdings" panose="05000000000000000000" charset="0"/>
              <a:buChar char="Ø"/>
            </a:pPr>
            <a:r>
              <a:rPr lang="en-US" sz="2400" b="0" dirty="0">
                <a:solidFill>
                  <a:srgbClr val="113A59"/>
                </a:solidFill>
                <a:uFillTx/>
                <a:latin typeface="Times New Roman" panose="02020603050405020304" charset="0"/>
                <a:ea typeface="宋体" panose="02010600030101010101" pitchFamily="2" charset="-122"/>
                <a:cs typeface="宋体" panose="02010600030101010101" pitchFamily="2" charset="-122"/>
              </a:rPr>
              <a:t>景观装饰工程</a:t>
            </a:r>
            <a:endParaRPr lang="en-US" sz="2400" b="0" dirty="0">
              <a:solidFill>
                <a:srgbClr val="113A59"/>
              </a:solidFill>
              <a:uFillTx/>
              <a:latin typeface="Times New Roman" panose="02020603050405020304" charset="0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marL="342900" indent="342265" algn="l" fontAlgn="auto">
              <a:lnSpc>
                <a:spcPct val="190000"/>
              </a:lnSpc>
              <a:buClrTx/>
              <a:buSzTx/>
              <a:buFont typeface="Wingdings" panose="05000000000000000000" charset="0"/>
              <a:buChar char="u"/>
            </a:pPr>
            <a:r>
              <a:rPr lang="zh-CN" altLang="en-US" sz="2000" b="0" dirty="0">
                <a:solidFill>
                  <a:srgbClr val="113A59"/>
                </a:solidFill>
                <a:uFillTx/>
                <a:latin typeface="Times New Roman" panose="02020603050405020304" charset="0"/>
                <a:ea typeface="宋体" panose="02010600030101010101" pitchFamily="2" charset="-122"/>
                <a:cs typeface="宋体" panose="02010600030101010101" pitchFamily="2" charset="-122"/>
              </a:rPr>
              <a:t> 各地方所推荐的，应有各地方行政主管部门对该景观装饰工程命名的文件、施工文件、竣工验收合格文件、消防部门验收合格的文件等。</a:t>
            </a:r>
            <a:endParaRPr lang="zh-CN" altLang="en-US" sz="2000" b="0" dirty="0">
              <a:solidFill>
                <a:srgbClr val="113A59"/>
              </a:solidFill>
              <a:uFillTx/>
              <a:latin typeface="Times New Roman" panose="02020603050405020304" charset="0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marL="342900" indent="342265" algn="l" fontAlgn="auto">
              <a:lnSpc>
                <a:spcPct val="190000"/>
              </a:lnSpc>
              <a:buClrTx/>
              <a:buSzTx/>
              <a:buFont typeface="Wingdings" panose="05000000000000000000" charset="0"/>
              <a:buChar char="u"/>
            </a:pPr>
            <a:r>
              <a:rPr lang="zh-CN" altLang="en-US" sz="2000" b="0" dirty="0">
                <a:solidFill>
                  <a:srgbClr val="113A59"/>
                </a:solidFill>
                <a:uFillTx/>
                <a:latin typeface="Times New Roman" panose="02020603050405020304" charset="0"/>
                <a:ea typeface="宋体" panose="02010600030101010101" pitchFamily="2" charset="-122"/>
                <a:cs typeface="宋体" panose="02010600030101010101" pitchFamily="2" charset="-122"/>
              </a:rPr>
              <a:t> 复查重点</a:t>
            </a:r>
            <a:endParaRPr lang="zh-CN" altLang="en-US" sz="2000" b="0" dirty="0">
              <a:solidFill>
                <a:srgbClr val="113A59"/>
              </a:solidFill>
              <a:uFillTx/>
              <a:latin typeface="Times New Roman" panose="02020603050405020304" charset="0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marL="685800" indent="-342900" algn="l" fontAlgn="auto">
              <a:lnSpc>
                <a:spcPct val="190000"/>
              </a:lnSpc>
              <a:buClrTx/>
              <a:buSzTx/>
              <a:buFont typeface="Arial" panose="020B0604020202020204" pitchFamily="34" charset="0"/>
              <a:buChar char="•"/>
            </a:pPr>
            <a:r>
              <a:rPr lang="zh-CN" altLang="en-US" b="0" dirty="0">
                <a:solidFill>
                  <a:srgbClr val="113A59"/>
                </a:solidFill>
                <a:uFillTx/>
                <a:latin typeface="Times New Roman" panose="02020603050405020304" charset="0"/>
                <a:ea typeface="宋体" panose="02010600030101010101" pitchFamily="2" charset="-122"/>
                <a:cs typeface="宋体" panose="02010600030101010101" pitchFamily="2" charset="-122"/>
              </a:rPr>
              <a:t>景观设计创意、综合绿化、雕塑、水系、灯光、音响、排水、休闲、交流组织、环保、节能和运用新生物技术等方面</a:t>
            </a:r>
            <a:endParaRPr lang="zh-CN" altLang="en-US" b="0" dirty="0">
              <a:solidFill>
                <a:srgbClr val="113A59"/>
              </a:solidFill>
              <a:uFillTx/>
              <a:latin typeface="Times New Roman" panose="02020603050405020304" charset="0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marL="685800" indent="-342900" algn="l" fontAlgn="auto">
              <a:lnSpc>
                <a:spcPct val="190000"/>
              </a:lnSpc>
              <a:buClrTx/>
              <a:buSzTx/>
              <a:buFont typeface="Arial" panose="020B0604020202020204" pitchFamily="34" charset="0"/>
              <a:buChar char="•"/>
            </a:pPr>
            <a:r>
              <a:rPr lang="zh-CN" altLang="en-US" b="0" dirty="0">
                <a:solidFill>
                  <a:srgbClr val="113A59"/>
                </a:solidFill>
                <a:uFillTx/>
                <a:latin typeface="Times New Roman" panose="02020603050405020304" charset="0"/>
                <a:ea typeface="宋体" panose="02010600030101010101" pitchFamily="2" charset="-122"/>
                <a:cs typeface="宋体" panose="02010600030101010101" pitchFamily="2" charset="-122"/>
              </a:rPr>
              <a:t>同时满足紧急情况下的泄爆与疏散要求</a:t>
            </a:r>
            <a:endParaRPr lang="zh-CN" altLang="en-US" b="0" dirty="0">
              <a:solidFill>
                <a:srgbClr val="113A59"/>
              </a:solidFill>
              <a:uFillTx/>
              <a:latin typeface="Times New Roman" panose="02020603050405020304" charset="0"/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1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0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0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10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10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" name="组合 23"/>
          <p:cNvGrpSpPr/>
          <p:nvPr/>
        </p:nvGrpSpPr>
        <p:grpSpPr>
          <a:xfrm>
            <a:off x="395649" y="210914"/>
            <a:ext cx="7576672" cy="731950"/>
            <a:chOff x="436" y="180"/>
            <a:chExt cx="8809" cy="851"/>
          </a:xfrm>
        </p:grpSpPr>
        <p:pic>
          <p:nvPicPr>
            <p:cNvPr id="3" name="图片 2" descr="图片1"/>
            <p:cNvPicPr>
              <a:picLocks noChangeAspect="1"/>
            </p:cNvPicPr>
            <p:nvPr/>
          </p:nvPicPr>
          <p:blipFill>
            <a:blip r:embed="rId1"/>
            <a:stretch>
              <a:fillRect/>
            </a:stretch>
          </p:blipFill>
          <p:spPr>
            <a:xfrm>
              <a:off x="436" y="180"/>
              <a:ext cx="843" cy="851"/>
            </a:xfrm>
            <a:prstGeom prst="rect">
              <a:avLst/>
            </a:prstGeom>
          </p:spPr>
        </p:pic>
        <p:sp>
          <p:nvSpPr>
            <p:cNvPr id="4" name="文本框 3"/>
            <p:cNvSpPr txBox="1"/>
            <p:nvPr/>
          </p:nvSpPr>
          <p:spPr>
            <a:xfrm>
              <a:off x="1279" y="316"/>
              <a:ext cx="7966" cy="49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r>
                <a:rPr lang="zh-CN" altLang="en-US" sz="2165">
                  <a:solidFill>
                    <a:schemeClr val="accent1"/>
                  </a:solidFill>
                </a:rPr>
                <a:t>四川建力源工程技术咨询有限公司</a:t>
              </a:r>
              <a:endParaRPr lang="zh-CN" altLang="en-US" sz="2165">
                <a:solidFill>
                  <a:schemeClr val="accent1"/>
                </a:solidFill>
              </a:endParaRPr>
            </a:p>
          </p:txBody>
        </p:sp>
      </p:grpSp>
      <p:sp>
        <p:nvSpPr>
          <p:cNvPr id="5" name="文本框 4"/>
          <p:cNvSpPr txBox="1"/>
          <p:nvPr/>
        </p:nvSpPr>
        <p:spPr>
          <a:xfrm>
            <a:off x="1099820" y="974090"/>
            <a:ext cx="3499485" cy="42481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165" dirty="0">
                <a:solidFill>
                  <a:srgbClr val="113A59"/>
                </a:solidFill>
                <a:latin typeface="Times New Roman" panose="02020603050405020304" charset="0"/>
                <a:ea typeface="黑体" panose="02010609060101010101" charset="-122"/>
                <a:cs typeface="Times New Roman" panose="02020603050405020304" charset="0"/>
              </a:rPr>
              <a:t>0</a:t>
            </a:r>
            <a:r>
              <a:rPr lang="en-US" altLang="zh-CN" sz="2165" dirty="0">
                <a:solidFill>
                  <a:srgbClr val="113A59"/>
                </a:solidFill>
                <a:latin typeface="Times New Roman" panose="02020603050405020304" charset="0"/>
                <a:ea typeface="黑体" panose="02010609060101010101" charset="-122"/>
                <a:cs typeface="Times New Roman" panose="02020603050405020304" charset="0"/>
              </a:rPr>
              <a:t>3</a:t>
            </a:r>
            <a:r>
              <a:rPr lang="zh-CN" altLang="en-US" sz="2165" dirty="0">
                <a:solidFill>
                  <a:srgbClr val="113A59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  工程复查要求</a:t>
            </a:r>
            <a:endParaRPr lang="zh-CN" altLang="en-US" sz="2165" dirty="0">
              <a:solidFill>
                <a:srgbClr val="113A59"/>
              </a:solidFill>
              <a:latin typeface="黑体" panose="02010609060101010101" charset="-122"/>
              <a:ea typeface="黑体" panose="02010609060101010101" charset="-122"/>
              <a:cs typeface="黑体" panose="02010609060101010101" charset="-122"/>
            </a:endParaRPr>
          </a:p>
        </p:txBody>
      </p:sp>
      <p:sp>
        <p:nvSpPr>
          <p:cNvPr id="100" name="文本框 99"/>
          <p:cNvSpPr txBox="1"/>
          <p:nvPr/>
        </p:nvSpPr>
        <p:spPr>
          <a:xfrm>
            <a:off x="1762125" y="1603375"/>
            <a:ext cx="8618220" cy="412432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marL="514350" indent="-514350" algn="l" fontAlgn="auto">
              <a:lnSpc>
                <a:spcPct val="190000"/>
              </a:lnSpc>
              <a:buClrTx/>
              <a:buSzTx/>
              <a:buFont typeface="Wingdings" panose="05000000000000000000" charset="0"/>
              <a:buChar char="Ø"/>
            </a:pPr>
            <a:r>
              <a:rPr lang="en-US" sz="2400" b="0" dirty="0">
                <a:solidFill>
                  <a:srgbClr val="113A59"/>
                </a:solidFill>
                <a:uFillTx/>
                <a:latin typeface="Times New Roman" panose="02020603050405020304" charset="0"/>
                <a:ea typeface="宋体" panose="02010600030101010101" pitchFamily="2" charset="-122"/>
                <a:cs typeface="宋体" panose="02010600030101010101" pitchFamily="2" charset="-122"/>
              </a:rPr>
              <a:t>古建筑装饰工程</a:t>
            </a:r>
            <a:endParaRPr lang="en-US" sz="2400" b="0" dirty="0">
              <a:solidFill>
                <a:srgbClr val="113A59"/>
              </a:solidFill>
              <a:uFillTx/>
              <a:latin typeface="Times New Roman" panose="02020603050405020304" charset="0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marL="342900" indent="342265" algn="l" fontAlgn="auto">
              <a:lnSpc>
                <a:spcPct val="190000"/>
              </a:lnSpc>
              <a:buClrTx/>
              <a:buSzTx/>
              <a:buFont typeface="Wingdings" panose="05000000000000000000" charset="0"/>
              <a:buChar char="u"/>
            </a:pPr>
            <a:r>
              <a:rPr lang="zh-CN" altLang="en-US" sz="2000" b="0" dirty="0">
                <a:solidFill>
                  <a:srgbClr val="113A59"/>
                </a:solidFill>
                <a:uFillTx/>
                <a:latin typeface="Times New Roman" panose="02020603050405020304" charset="0"/>
                <a:ea typeface="宋体" panose="02010600030101010101" pitchFamily="2" charset="-122"/>
                <a:cs typeface="宋体" panose="02010600030101010101" pitchFamily="2" charset="-122"/>
              </a:rPr>
              <a:t>各地方所推荐的，应有各地方行政主管部门对古建筑的确认文件、修复施工文件、竣工验收合格文件、消防部门验收合格的文件等。</a:t>
            </a:r>
            <a:endParaRPr lang="zh-CN" altLang="en-US" sz="2000" b="0" dirty="0">
              <a:solidFill>
                <a:srgbClr val="113A59"/>
              </a:solidFill>
              <a:uFillTx/>
              <a:latin typeface="Times New Roman" panose="02020603050405020304" charset="0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marL="342900" indent="342265" algn="l" fontAlgn="auto">
              <a:lnSpc>
                <a:spcPct val="190000"/>
              </a:lnSpc>
              <a:buClrTx/>
              <a:buSzTx/>
              <a:buFont typeface="Wingdings" panose="05000000000000000000" charset="0"/>
              <a:buChar char="u"/>
            </a:pPr>
            <a:r>
              <a:rPr lang="zh-CN" altLang="en-US" sz="2000" b="0" dirty="0">
                <a:solidFill>
                  <a:srgbClr val="113A59"/>
                </a:solidFill>
                <a:uFillTx/>
                <a:latin typeface="Times New Roman" panose="02020603050405020304" charset="0"/>
                <a:ea typeface="宋体" panose="02010600030101010101" pitchFamily="2" charset="-122"/>
                <a:cs typeface="宋体" panose="02010600030101010101" pitchFamily="2" charset="-122"/>
              </a:rPr>
              <a:t>复查重点</a:t>
            </a:r>
            <a:endParaRPr lang="zh-CN" altLang="en-US" sz="2000" b="0" dirty="0">
              <a:solidFill>
                <a:srgbClr val="113A59"/>
              </a:solidFill>
              <a:uFillTx/>
              <a:latin typeface="Times New Roman" panose="02020603050405020304" charset="0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marL="685800" indent="-342900" algn="just" fontAlgn="auto">
              <a:lnSpc>
                <a:spcPct val="190000"/>
              </a:lnSpc>
              <a:buClrTx/>
              <a:buSzTx/>
              <a:buFont typeface="Arial" panose="020B0604020202020204" pitchFamily="34" charset="0"/>
              <a:buChar char="•"/>
            </a:pPr>
            <a:r>
              <a:rPr lang="zh-CN" altLang="en-US" b="0" dirty="0">
                <a:solidFill>
                  <a:srgbClr val="113A59"/>
                </a:solidFill>
                <a:uFillTx/>
                <a:latin typeface="Times New Roman" panose="02020603050405020304" charset="0"/>
                <a:ea typeface="宋体" panose="02010600030101010101" pitchFamily="2" charset="-122"/>
                <a:cs typeface="宋体" panose="02010600030101010101" pitchFamily="2" charset="-122"/>
              </a:rPr>
              <a:t>中国古建筑典型特征方面，使用安全、结构、耐久性、防火、防雷、防蛀、防腐</a:t>
            </a:r>
            <a:endParaRPr lang="zh-CN" altLang="en-US" b="0" dirty="0">
              <a:solidFill>
                <a:srgbClr val="113A59"/>
              </a:solidFill>
              <a:uFillTx/>
              <a:latin typeface="Times New Roman" panose="02020603050405020304" charset="0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marL="685800" indent="-342900" algn="l" fontAlgn="auto">
              <a:lnSpc>
                <a:spcPct val="190000"/>
              </a:lnSpc>
              <a:buClrTx/>
              <a:buSzTx/>
              <a:buFont typeface="Arial" panose="020B0604020202020204" pitchFamily="34" charset="0"/>
              <a:buChar char="•"/>
            </a:pPr>
            <a:r>
              <a:rPr lang="zh-CN" altLang="en-US" b="0" dirty="0">
                <a:solidFill>
                  <a:srgbClr val="113A59"/>
                </a:solidFill>
                <a:uFillTx/>
                <a:latin typeface="Times New Roman" panose="02020603050405020304" charset="0"/>
                <a:ea typeface="宋体" panose="02010600030101010101" pitchFamily="2" charset="-122"/>
                <a:cs typeface="宋体" panose="02010600030101010101" pitchFamily="2" charset="-122"/>
              </a:rPr>
              <a:t>具有与其使用相适应的水、电、风等配置</a:t>
            </a:r>
            <a:endParaRPr lang="zh-CN" altLang="en-US" b="0" dirty="0">
              <a:solidFill>
                <a:srgbClr val="113A59"/>
              </a:solidFill>
              <a:uFillTx/>
              <a:latin typeface="Times New Roman" panose="02020603050405020304" charset="0"/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1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0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0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10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10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" name="组合 23"/>
          <p:cNvGrpSpPr/>
          <p:nvPr/>
        </p:nvGrpSpPr>
        <p:grpSpPr>
          <a:xfrm>
            <a:off x="395649" y="210914"/>
            <a:ext cx="7576672" cy="731950"/>
            <a:chOff x="436" y="180"/>
            <a:chExt cx="8809" cy="851"/>
          </a:xfrm>
        </p:grpSpPr>
        <p:pic>
          <p:nvPicPr>
            <p:cNvPr id="3" name="图片 2" descr="图片1"/>
            <p:cNvPicPr>
              <a:picLocks noChangeAspect="1"/>
            </p:cNvPicPr>
            <p:nvPr/>
          </p:nvPicPr>
          <p:blipFill>
            <a:blip r:embed="rId1"/>
            <a:stretch>
              <a:fillRect/>
            </a:stretch>
          </p:blipFill>
          <p:spPr>
            <a:xfrm>
              <a:off x="436" y="180"/>
              <a:ext cx="843" cy="851"/>
            </a:xfrm>
            <a:prstGeom prst="rect">
              <a:avLst/>
            </a:prstGeom>
          </p:spPr>
        </p:pic>
        <p:sp>
          <p:nvSpPr>
            <p:cNvPr id="4" name="文本框 3"/>
            <p:cNvSpPr txBox="1"/>
            <p:nvPr/>
          </p:nvSpPr>
          <p:spPr>
            <a:xfrm>
              <a:off x="1279" y="316"/>
              <a:ext cx="7966" cy="49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r>
                <a:rPr lang="zh-CN" altLang="en-US" sz="2165">
                  <a:solidFill>
                    <a:schemeClr val="accent1"/>
                  </a:solidFill>
                </a:rPr>
                <a:t>四川建力源工程技术咨询有限公司</a:t>
              </a:r>
              <a:endParaRPr lang="zh-CN" altLang="en-US" sz="2165">
                <a:solidFill>
                  <a:schemeClr val="accent1"/>
                </a:solidFill>
              </a:endParaRPr>
            </a:p>
          </p:txBody>
        </p:sp>
      </p:grpSp>
      <p:sp>
        <p:nvSpPr>
          <p:cNvPr id="5" name="文本框 4"/>
          <p:cNvSpPr txBox="1"/>
          <p:nvPr/>
        </p:nvSpPr>
        <p:spPr>
          <a:xfrm>
            <a:off x="1099820" y="974090"/>
            <a:ext cx="3499485" cy="42481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165" dirty="0">
                <a:solidFill>
                  <a:srgbClr val="113A59"/>
                </a:solidFill>
                <a:latin typeface="Times New Roman" panose="02020603050405020304" charset="0"/>
                <a:ea typeface="黑体" panose="02010609060101010101" charset="-122"/>
                <a:cs typeface="Times New Roman" panose="02020603050405020304" charset="0"/>
              </a:rPr>
              <a:t>0</a:t>
            </a:r>
            <a:r>
              <a:rPr lang="en-US" altLang="zh-CN" sz="2165" dirty="0">
                <a:solidFill>
                  <a:srgbClr val="113A59"/>
                </a:solidFill>
                <a:latin typeface="Times New Roman" panose="02020603050405020304" charset="0"/>
                <a:ea typeface="黑体" panose="02010609060101010101" charset="-122"/>
                <a:cs typeface="Times New Roman" panose="02020603050405020304" charset="0"/>
              </a:rPr>
              <a:t>3</a:t>
            </a:r>
            <a:r>
              <a:rPr lang="zh-CN" altLang="en-US" sz="2165" dirty="0">
                <a:solidFill>
                  <a:srgbClr val="113A59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  工程复查要求</a:t>
            </a:r>
            <a:endParaRPr lang="zh-CN" altLang="en-US" sz="2165" dirty="0">
              <a:solidFill>
                <a:srgbClr val="113A59"/>
              </a:solidFill>
              <a:latin typeface="黑体" panose="02010609060101010101" charset="-122"/>
              <a:ea typeface="黑体" panose="02010609060101010101" charset="-122"/>
              <a:cs typeface="黑体" panose="02010609060101010101" charset="-122"/>
            </a:endParaRPr>
          </a:p>
        </p:txBody>
      </p:sp>
      <p:sp>
        <p:nvSpPr>
          <p:cNvPr id="100" name="文本框 99"/>
          <p:cNvSpPr txBox="1"/>
          <p:nvPr/>
        </p:nvSpPr>
        <p:spPr>
          <a:xfrm>
            <a:off x="3130550" y="1762125"/>
            <a:ext cx="5149850" cy="415353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marL="514350" indent="-514350" algn="l" fontAlgn="auto">
              <a:lnSpc>
                <a:spcPct val="220000"/>
              </a:lnSpc>
              <a:buClrTx/>
              <a:buSzTx/>
              <a:buFont typeface="Wingdings" panose="05000000000000000000" charset="0"/>
              <a:buChar char="Ø"/>
            </a:pPr>
            <a:r>
              <a:rPr lang="en-US" sz="2400" b="0" dirty="0">
                <a:solidFill>
                  <a:srgbClr val="113A59"/>
                </a:solidFill>
                <a:uFillTx/>
                <a:latin typeface="Times New Roman" panose="02020603050405020304" charset="0"/>
                <a:ea typeface="宋体" panose="02010600030101010101" pitchFamily="2" charset="-122"/>
                <a:cs typeface="宋体" panose="02010600030101010101" pitchFamily="2" charset="-122"/>
              </a:rPr>
              <a:t>装饰奖复查工作</a:t>
            </a:r>
            <a:endParaRPr lang="en-US" sz="2400" b="0" dirty="0">
              <a:solidFill>
                <a:srgbClr val="113A59"/>
              </a:solidFill>
              <a:uFillTx/>
              <a:latin typeface="Times New Roman" panose="02020603050405020304" charset="0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marL="342900" indent="342265" algn="l" fontAlgn="auto">
              <a:lnSpc>
                <a:spcPct val="220000"/>
              </a:lnSpc>
              <a:buClrTx/>
              <a:buSzTx/>
              <a:buFont typeface="Wingdings" panose="05000000000000000000" charset="0"/>
              <a:buChar char="u"/>
            </a:pPr>
            <a:r>
              <a:rPr lang="zh-CN" altLang="en-US" sz="2000" b="0" dirty="0">
                <a:solidFill>
                  <a:srgbClr val="113A59"/>
                </a:solidFill>
                <a:uFillTx/>
                <a:latin typeface="Times New Roman" panose="02020603050405020304" charset="0"/>
                <a:ea typeface="宋体" panose="02010600030101010101" pitchFamily="2" charset="-122"/>
                <a:cs typeface="宋体" panose="02010600030101010101" pitchFamily="2" charset="-122"/>
              </a:rPr>
              <a:t> 申报企业需重视工程安全隐患的检查</a:t>
            </a:r>
            <a:endParaRPr lang="zh-CN" altLang="en-US" sz="2000" b="0" dirty="0">
              <a:solidFill>
                <a:srgbClr val="113A59"/>
              </a:solidFill>
              <a:uFillTx/>
              <a:latin typeface="Times New Roman" panose="02020603050405020304" charset="0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marL="342900" indent="342265" algn="l" fontAlgn="auto">
              <a:lnSpc>
                <a:spcPct val="220000"/>
              </a:lnSpc>
              <a:buClrTx/>
              <a:buSzTx/>
              <a:buFont typeface="Wingdings" panose="05000000000000000000" charset="0"/>
              <a:buChar char="u"/>
            </a:pPr>
            <a:r>
              <a:rPr lang="zh-CN" altLang="en-US" sz="2000" b="0" dirty="0">
                <a:solidFill>
                  <a:srgbClr val="113A59"/>
                </a:solidFill>
                <a:uFillTx/>
                <a:latin typeface="Times New Roman" panose="02020603050405020304" charset="0"/>
                <a:ea typeface="宋体" panose="02010600030101010101" pitchFamily="2" charset="-122"/>
                <a:cs typeface="宋体" panose="02010600030101010101" pitchFamily="2" charset="-122"/>
              </a:rPr>
              <a:t> </a:t>
            </a:r>
            <a:r>
              <a:rPr lang="zh-CN" altLang="en-US" sz="2000" dirty="0">
                <a:solidFill>
                  <a:srgbClr val="113A59"/>
                </a:solidFill>
                <a:uFillTx/>
                <a:latin typeface="Times New Roman" panose="02020603050405020304" charset="0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准备</a:t>
            </a:r>
            <a:r>
              <a:rPr lang="zh-CN" altLang="en-US" sz="2000" b="0" dirty="0">
                <a:solidFill>
                  <a:srgbClr val="113A59"/>
                </a:solidFill>
                <a:uFillTx/>
                <a:latin typeface="Times New Roman" panose="02020603050405020304" charset="0"/>
                <a:ea typeface="宋体" panose="02010600030101010101" pitchFamily="2" charset="-122"/>
                <a:cs typeface="宋体" panose="02010600030101010101" pitchFamily="2" charset="-122"/>
              </a:rPr>
              <a:t>相关必要文件</a:t>
            </a:r>
            <a:endParaRPr lang="zh-CN" altLang="en-US" sz="2000" b="0" dirty="0">
              <a:solidFill>
                <a:srgbClr val="113A59"/>
              </a:solidFill>
              <a:uFillTx/>
              <a:latin typeface="Times New Roman" panose="02020603050405020304" charset="0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marL="342900" indent="342265" algn="l" fontAlgn="auto">
              <a:lnSpc>
                <a:spcPct val="220000"/>
              </a:lnSpc>
              <a:buClrTx/>
              <a:buSzTx/>
              <a:buFont typeface="Wingdings" panose="05000000000000000000" charset="0"/>
              <a:buChar char="u"/>
            </a:pPr>
            <a:r>
              <a:rPr lang="zh-CN" altLang="en-US" sz="2000" b="0" dirty="0">
                <a:solidFill>
                  <a:srgbClr val="113A59"/>
                </a:solidFill>
                <a:uFillTx/>
                <a:latin typeface="Times New Roman" panose="02020603050405020304" charset="0"/>
                <a:ea typeface="宋体" panose="02010600030101010101" pitchFamily="2" charset="-122"/>
                <a:cs typeface="宋体" panose="02010600030101010101" pitchFamily="2" charset="-122"/>
              </a:rPr>
              <a:t>消防验收工作</a:t>
            </a:r>
            <a:endParaRPr lang="zh-CN" altLang="en-US" sz="2000" b="0" dirty="0">
              <a:solidFill>
                <a:srgbClr val="113A59"/>
              </a:solidFill>
              <a:uFillTx/>
              <a:latin typeface="Times New Roman" panose="02020603050405020304" charset="0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marL="756285" indent="284480" algn="l" fontAlgn="auto">
              <a:lnSpc>
                <a:spcPct val="220000"/>
              </a:lnSpc>
              <a:buClrTx/>
              <a:buSzTx/>
              <a:buFont typeface="Arial" panose="020B0604020202020204" pitchFamily="34" charset="0"/>
              <a:buChar char="•"/>
            </a:pPr>
            <a:r>
              <a:rPr lang="zh-CN" altLang="en-US" b="0" dirty="0">
                <a:solidFill>
                  <a:srgbClr val="113A59"/>
                </a:solidFill>
                <a:uFillTx/>
                <a:latin typeface="Times New Roman" panose="02020603050405020304" charset="0"/>
                <a:ea typeface="宋体" panose="02010600030101010101" pitchFamily="2" charset="-122"/>
                <a:cs typeface="宋体" panose="02010600030101010101" pitchFamily="2" charset="-122"/>
              </a:rPr>
              <a:t>对防火会进行抽查</a:t>
            </a:r>
            <a:endParaRPr lang="zh-CN" altLang="en-US" b="0" dirty="0">
              <a:solidFill>
                <a:srgbClr val="113A59"/>
              </a:solidFill>
              <a:uFillTx/>
              <a:latin typeface="Times New Roman" panose="02020603050405020304" charset="0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marL="756285" indent="284480" algn="l" fontAlgn="auto">
              <a:lnSpc>
                <a:spcPct val="220000"/>
              </a:lnSpc>
              <a:buClrTx/>
              <a:buSzTx/>
              <a:buFont typeface="Arial" panose="020B0604020202020204" pitchFamily="34" charset="0"/>
              <a:buChar char="•"/>
            </a:pPr>
            <a:r>
              <a:rPr lang="zh-CN" altLang="en-US" b="0" dirty="0">
                <a:solidFill>
                  <a:srgbClr val="113A59"/>
                </a:solidFill>
                <a:uFillTx/>
                <a:latin typeface="Times New Roman" panose="02020603050405020304" charset="0"/>
                <a:ea typeface="宋体" panose="02010600030101010101" pitchFamily="2" charset="-122"/>
                <a:cs typeface="宋体" panose="02010600030101010101" pitchFamily="2" charset="-122"/>
              </a:rPr>
              <a:t>不合格项实行</a:t>
            </a:r>
            <a:r>
              <a:rPr lang="zh-CN" altLang="en-US" dirty="0">
                <a:solidFill>
                  <a:srgbClr val="113A59"/>
                </a:solidFill>
                <a:uFillTx/>
                <a:latin typeface="Times New Roman" panose="02020603050405020304" charset="0"/>
                <a:ea typeface="宋体" panose="02010600030101010101" pitchFamily="2" charset="-122"/>
                <a:cs typeface="宋体" panose="02010600030101010101" pitchFamily="2" charset="-122"/>
              </a:rPr>
              <a:t>一票否决</a:t>
            </a:r>
            <a:endParaRPr lang="zh-CN" altLang="en-US" dirty="0">
              <a:solidFill>
                <a:srgbClr val="113A59"/>
              </a:solidFill>
              <a:uFillTx/>
              <a:latin typeface="Times New Roman" panose="02020603050405020304" charset="0"/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1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0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0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10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10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10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p="http://schemas.openxmlformats.org/presentationml/2006/main">
  <p:tag name="KSO_WM_UNIT_TABLE_BEAUTIFY" val="smartTable{9ddaf443-9415-4fc8-a062-2e7a6d5139a1}"/>
  <p:tag name="TABLE_ENDDRAG_ORIGIN_RECT" val="411*353"/>
  <p:tag name="TABLE_ENDDRAG_RECT" val="297*142*411*353"/>
</p:tagLst>
</file>

<file path=ppt/tags/tag10.xml><?xml version="1.0" encoding="utf-8"?>
<p:tagLst xmlns:p="http://schemas.openxmlformats.org/presentationml/2006/main">
  <p:tag name="KSO_WM_UNIT_TABLE_BEAUTIFY" val="smartTable{f90482e1-fa53-49e0-9e3a-c9d0ad32ab08}"/>
  <p:tag name="TABLE_ENDDRAG_ORIGIN_RECT" val="694*346"/>
  <p:tag name="TABLE_ENDDRAG_RECT" val="132*166*694*346"/>
</p:tagLst>
</file>

<file path=ppt/tags/tag11.xml><?xml version="1.0" encoding="utf-8"?>
<p:tagLst xmlns:p="http://schemas.openxmlformats.org/presentationml/2006/main">
  <p:tag name="KSO_WM_UNIT_TABLE_BEAUTIFY" val="smartTable{f90482e1-fa53-49e0-9e3a-c9d0ad32ab08}"/>
  <p:tag name="TABLE_ENDDRAG_ORIGIN_RECT" val="428*358"/>
  <p:tag name="TABLE_ENDDRAG_RECT" val="156*125*428*358"/>
</p:tagLst>
</file>

<file path=ppt/tags/tag12.xml><?xml version="1.0" encoding="utf-8"?>
<p:tagLst xmlns:p="http://schemas.openxmlformats.org/presentationml/2006/main">
  <p:tag name="KSO_WM_UNIT_TABLE_BEAUTIFY" val="smartTable{96ef5089-ae7b-40ce-a40f-0a7e363af16f}"/>
  <p:tag name="TABLE_ENDDRAG_ORIGIN_RECT" val="581*333"/>
  <p:tag name="TABLE_ENDDRAG_RECT" val="168*165*581*333"/>
</p:tagLst>
</file>

<file path=ppt/tags/tag2.xml><?xml version="1.0" encoding="utf-8"?>
<p:tagLst xmlns:p="http://schemas.openxmlformats.org/presentationml/2006/main">
  <p:tag name="TIMING" val="|2.2|1.4|0.8|0.7|0.7|0.7"/>
</p:tagLst>
</file>

<file path=ppt/tags/tag3.xml><?xml version="1.0" encoding="utf-8"?>
<p:tagLst xmlns:p="http://schemas.openxmlformats.org/presentationml/2006/main">
  <p:tag name="KSO_WM_UNIT_TABLE_BEAUTIFY" val="smartTable{63e67fe4-9d01-4d23-951e-4f946cadd03c}"/>
  <p:tag name="TABLE_RECT" val="113.8*134.313*732.4*363.5"/>
  <p:tag name="TABLE_EMPHASIZE_COLOR" val="6579300"/>
  <p:tag name="TABLE_ONEKEY_SKIN_IDX" val="0"/>
  <p:tag name="TABLE_SKINIDX" val="-1"/>
  <p:tag name="TABLE_COLORIDX" val="l"/>
  <p:tag name="TABLE_ENDDRAG_ORIGIN_RECT" val="563*377"/>
  <p:tag name="TABLE_ENDDRAG_RECT" val="113*119*563*377"/>
</p:tagLst>
</file>

<file path=ppt/tags/tag4.xml><?xml version="1.0" encoding="utf-8"?>
<p:tagLst xmlns:p="http://schemas.openxmlformats.org/presentationml/2006/main">
  <p:tag name="KSO_WM_UNIT_TABLE_BEAUTIFY" val="smartTable{7d226b5a-66fd-4623-a2b7-e13227223509}"/>
  <p:tag name="TABLE_RECT" val="107.175*129.763*745.65*372.6"/>
  <p:tag name="TABLE_EMPHASIZE_COLOR" val="6579300"/>
  <p:tag name="TABLE_ONEKEY_SKIN_IDX" val="0"/>
  <p:tag name="TABLE_SKINIDX" val="-1"/>
  <p:tag name="TABLE_COLORIDX" val="l"/>
  <p:tag name="TABLE_ENDDRAG_ORIGIN_RECT" val="573*383"/>
  <p:tag name="TABLE_ENDDRAG_RECT" val="199*115*573*383"/>
</p:tagLst>
</file>

<file path=ppt/tags/tag5.xml><?xml version="1.0" encoding="utf-8"?>
<p:tagLst xmlns:p="http://schemas.openxmlformats.org/presentationml/2006/main">
  <p:tag name="KSO_WM_UNIT_TABLE_BEAUTIFY" val="smartTable{7d226b5a-66fd-4623-a2b7-e13227223509}"/>
  <p:tag name="TABLE_RECT" val="93.05*125.188*773.9*381.75"/>
  <p:tag name="TABLE_EMPHASIZE_COLOR" val="6579300"/>
  <p:tag name="TABLE_ONEKEY_SKIN_IDX" val="0"/>
  <p:tag name="TABLE_SKINIDX" val="-1"/>
  <p:tag name="TABLE_COLORIDX" val="l"/>
  <p:tag name="TABLE_ENDDRAG_ORIGIN_RECT" val="629*383"/>
  <p:tag name="TABLE_ENDDRAG_RECT" val="191*120*629*383"/>
</p:tagLst>
</file>

<file path=ppt/tags/tag6.xml><?xml version="1.0" encoding="utf-8"?>
<p:tagLst xmlns:p="http://schemas.openxmlformats.org/presentationml/2006/main">
  <p:tag name="KSO_WM_UNIT_TABLE_BEAUTIFY" val="smartTable{0bd74816-96cd-4338-8a5e-38df3fd3374f}"/>
  <p:tag name="TABLE_ENDDRAG_ORIGIN_RECT" val="644*242"/>
  <p:tag name="TABLE_ENDDRAG_RECT" val="156*172*644*242"/>
</p:tagLst>
</file>

<file path=ppt/tags/tag7.xml><?xml version="1.0" encoding="utf-8"?>
<p:tagLst xmlns:p="http://schemas.openxmlformats.org/presentationml/2006/main">
  <p:tag name="KSO_WM_UNIT_TABLE_BEAUTIFY" val="smartTable{39e4fc00-3dda-4e4e-b1d5-d769e625ec34}"/>
</p:tagLst>
</file>

<file path=ppt/tags/tag8.xml><?xml version="1.0" encoding="utf-8"?>
<p:tagLst xmlns:p="http://schemas.openxmlformats.org/presentationml/2006/main">
  <p:tag name="KSO_WM_UNIT_TABLE_BEAUTIFY" val="smartTable{b3dfea45-6dee-4d4c-bb40-b1709fa7823c}"/>
  <p:tag name="TABLE_ENDDRAG_ORIGIN_RECT" val="597*261"/>
  <p:tag name="TABLE_ENDDRAG_RECT" val="166*207*597*261"/>
</p:tagLst>
</file>

<file path=ppt/tags/tag9.xml><?xml version="1.0" encoding="utf-8"?>
<p:tagLst xmlns:p="http://schemas.openxmlformats.org/presentationml/2006/main">
  <p:tag name="KSO_WM_UNIT_TABLE_BEAUTIFY" val="smartTable{c097f044-ccf3-4eb0-83b4-f4fb81ddb9f5}"/>
  <p:tag name="TABLE_ENDDRAG_ORIGIN_RECT" val="513*302"/>
  <p:tag name="TABLE_ENDDRAG_RECT" val="180*172*513*302"/>
</p:tagLst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主题">
  <a:themeElements>
    <a:clrScheme name="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  <a:extLst>
      <a:ext uri="{D81B5157-A7B6-4480-A006-42BB1BC3E7BB}">
        <wpsdc:hlinkScheme xmlns:wpsdc="http://www.wps.cn/officeDocument/2017/drawingmlCustomData" underline="false"/>
      </a:ext>
    </a:extLst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5617</Words>
  <Application>WPS 演示</Application>
  <PresentationFormat>宽屏</PresentationFormat>
  <Paragraphs>779</Paragraphs>
  <Slides>19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12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19</vt:i4>
      </vt:variant>
    </vt:vector>
  </HeadingPairs>
  <TitlesOfParts>
    <vt:vector size="33" baseType="lpstr">
      <vt:lpstr>Arial</vt:lpstr>
      <vt:lpstr>宋体</vt:lpstr>
      <vt:lpstr>Wingdings</vt:lpstr>
      <vt:lpstr>微软雅黑</vt:lpstr>
      <vt:lpstr>楷体</vt:lpstr>
      <vt:lpstr>Times New Roman</vt:lpstr>
      <vt:lpstr>黑体</vt:lpstr>
      <vt:lpstr>Wingdings</vt:lpstr>
      <vt:lpstr>Calibri</vt:lpstr>
      <vt:lpstr>Segoe UI</vt:lpstr>
      <vt:lpstr>Arial Unicode MS</vt:lpstr>
      <vt:lpstr>Times New Roman</vt:lpstr>
      <vt:lpstr>Office 主题</vt:lpstr>
      <vt:lpstr>1_Office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藍胖子</cp:lastModifiedBy>
  <cp:revision>6</cp:revision>
  <dcterms:created xsi:type="dcterms:W3CDTF">2020-10-29T07:07:00Z</dcterms:created>
  <dcterms:modified xsi:type="dcterms:W3CDTF">2020-10-30T06:28:43Z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2052-11.1.0.10069</vt:lpwstr>
  </property>
</Properties>
</file>