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87" r:id="rId5"/>
    <p:sldId id="293" r:id="rId6"/>
    <p:sldId id="288" r:id="rId7"/>
    <p:sldId id="272" r:id="rId8"/>
    <p:sldId id="286" r:id="rId9"/>
  </p:sldIdLst>
  <p:sldSz cx="9001125" cy="5039995"/>
  <p:notesSz cx="6858000" cy="9144000"/>
  <p:custDataLst>
    <p:tags r:id="rId13"/>
  </p:custDataLst>
  <p:defaultText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116" d="100"/>
          <a:sy n="116" d="100"/>
        </p:scale>
        <p:origin x="542" y="82"/>
      </p:cViewPr>
      <p:guideLst>
        <p:guide orient="horz" pos="1588"/>
        <p:guide pos="283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2.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AF704-B559-43C6-8C29-EB530F61E0F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74688" y="1143000"/>
            <a:ext cx="55086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498F02-6816-45C3-AEBD-CE1F64FF715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5498F02-6816-45C3-AEBD-CE1F64FF715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75085" y="1565764"/>
            <a:ext cx="7650956" cy="1080400"/>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50169" y="2856177"/>
            <a:ext cx="6300788" cy="1288080"/>
          </a:xfrm>
        </p:spPr>
        <p:txBody>
          <a:bodyPr/>
          <a:lstStyle>
            <a:lvl1pPr marL="0" indent="0" algn="ctr">
              <a:buNone/>
              <a:defRPr>
                <a:solidFill>
                  <a:schemeClr val="tx1">
                    <a:tint val="75000"/>
                  </a:schemeClr>
                </a:solidFill>
              </a:defRPr>
            </a:lvl1pPr>
            <a:lvl2pPr marL="401320" indent="0" algn="ctr">
              <a:buNone/>
              <a:defRPr>
                <a:solidFill>
                  <a:schemeClr val="tx1">
                    <a:tint val="75000"/>
                  </a:schemeClr>
                </a:solidFill>
              </a:defRPr>
            </a:lvl2pPr>
            <a:lvl3pPr marL="802005" indent="0" algn="ctr">
              <a:buNone/>
              <a:defRPr>
                <a:solidFill>
                  <a:schemeClr val="tx1">
                    <a:tint val="75000"/>
                  </a:schemeClr>
                </a:solidFill>
              </a:defRPr>
            </a:lvl3pPr>
            <a:lvl4pPr marL="1203325" indent="0" algn="ctr">
              <a:buNone/>
              <a:defRPr>
                <a:solidFill>
                  <a:schemeClr val="tx1">
                    <a:tint val="75000"/>
                  </a:schemeClr>
                </a:solidFill>
              </a:defRPr>
            </a:lvl4pPr>
            <a:lvl5pPr marL="1604645" indent="0" algn="ctr">
              <a:buNone/>
              <a:defRPr>
                <a:solidFill>
                  <a:schemeClr val="tx1">
                    <a:tint val="75000"/>
                  </a:schemeClr>
                </a:solidFill>
              </a:defRPr>
            </a:lvl5pPr>
            <a:lvl6pPr marL="2005965" indent="0" algn="ctr">
              <a:buNone/>
              <a:defRPr>
                <a:solidFill>
                  <a:schemeClr val="tx1">
                    <a:tint val="75000"/>
                  </a:schemeClr>
                </a:solidFill>
              </a:defRPr>
            </a:lvl6pPr>
            <a:lvl7pPr marL="2406650" indent="0" algn="ctr">
              <a:buNone/>
              <a:defRPr>
                <a:solidFill>
                  <a:schemeClr val="tx1">
                    <a:tint val="75000"/>
                  </a:schemeClr>
                </a:solidFill>
              </a:defRPr>
            </a:lvl7pPr>
            <a:lvl8pPr marL="2807970" indent="0" algn="ctr">
              <a:buNone/>
              <a:defRPr>
                <a:solidFill>
                  <a:schemeClr val="tx1">
                    <a:tint val="75000"/>
                  </a:schemeClr>
                </a:solidFill>
              </a:defRPr>
            </a:lvl8pPr>
            <a:lvl9pPr marL="320929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25816" y="201847"/>
            <a:ext cx="2025253" cy="43006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0056" y="201847"/>
            <a:ext cx="5925741" cy="43006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11027" y="3238868"/>
            <a:ext cx="7650956" cy="1001062"/>
          </a:xfrm>
        </p:spPr>
        <p:txBody>
          <a:bodyPr anchor="t"/>
          <a:lstStyle>
            <a:lvl1pPr algn="l">
              <a:defRPr sz="35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11027" y="2136300"/>
            <a:ext cx="7650956" cy="1102568"/>
          </a:xfrm>
        </p:spPr>
        <p:txBody>
          <a:bodyPr anchor="b"/>
          <a:lstStyle>
            <a:lvl1pPr marL="0" indent="0">
              <a:buNone/>
              <a:defRPr sz="1800">
                <a:solidFill>
                  <a:schemeClr val="tx1">
                    <a:tint val="75000"/>
                  </a:schemeClr>
                </a:solidFill>
              </a:defRPr>
            </a:lvl1pPr>
            <a:lvl2pPr marL="401320" indent="0">
              <a:buNone/>
              <a:defRPr sz="1600">
                <a:solidFill>
                  <a:schemeClr val="tx1">
                    <a:tint val="75000"/>
                  </a:schemeClr>
                </a:solidFill>
              </a:defRPr>
            </a:lvl2pPr>
            <a:lvl3pPr marL="802005" indent="0">
              <a:buNone/>
              <a:defRPr sz="1400">
                <a:solidFill>
                  <a:schemeClr val="tx1">
                    <a:tint val="75000"/>
                  </a:schemeClr>
                </a:solidFill>
              </a:defRPr>
            </a:lvl3pPr>
            <a:lvl4pPr marL="1203325" indent="0">
              <a:buNone/>
              <a:defRPr sz="1200">
                <a:solidFill>
                  <a:schemeClr val="tx1">
                    <a:tint val="75000"/>
                  </a:schemeClr>
                </a:solidFill>
              </a:defRPr>
            </a:lvl4pPr>
            <a:lvl5pPr marL="1604645" indent="0">
              <a:buNone/>
              <a:defRPr sz="1200">
                <a:solidFill>
                  <a:schemeClr val="tx1">
                    <a:tint val="75000"/>
                  </a:schemeClr>
                </a:solidFill>
              </a:defRPr>
            </a:lvl5pPr>
            <a:lvl6pPr marL="2005965" indent="0">
              <a:buNone/>
              <a:defRPr sz="1200">
                <a:solidFill>
                  <a:schemeClr val="tx1">
                    <a:tint val="75000"/>
                  </a:schemeClr>
                </a:solidFill>
              </a:defRPr>
            </a:lvl6pPr>
            <a:lvl7pPr marL="2406650" indent="0">
              <a:buNone/>
              <a:defRPr sz="1200">
                <a:solidFill>
                  <a:schemeClr val="tx1">
                    <a:tint val="75000"/>
                  </a:schemeClr>
                </a:solidFill>
              </a:defRPr>
            </a:lvl7pPr>
            <a:lvl8pPr marL="2807970" indent="0">
              <a:buNone/>
              <a:defRPr sz="1200">
                <a:solidFill>
                  <a:schemeClr val="tx1">
                    <a:tint val="75000"/>
                  </a:schemeClr>
                </a:solidFill>
              </a:defRPr>
            </a:lvl8pPr>
            <a:lvl9pPr marL="320929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0056"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575572"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0056" y="1128237"/>
            <a:ext cx="3977060"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0056" y="1598433"/>
            <a:ext cx="3977060"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572447" y="1128237"/>
            <a:ext cx="3978622"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572447" y="1598433"/>
            <a:ext cx="3978622"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0057" y="200679"/>
            <a:ext cx="2961308" cy="854053"/>
          </a:xfrm>
        </p:spPr>
        <p:txBody>
          <a:bodyPr anchor="b"/>
          <a:lstStyle>
            <a:lvl1pPr algn="l">
              <a:defRPr sz="1800" b="1"/>
            </a:lvl1pPr>
          </a:lstStyle>
          <a:p>
            <a:r>
              <a:rPr lang="zh-CN" altLang="en-US"/>
              <a:t>单击此处编辑母版标题样式</a:t>
            </a:r>
            <a:endParaRPr lang="zh-CN" altLang="en-US"/>
          </a:p>
        </p:txBody>
      </p:sp>
      <p:sp>
        <p:nvSpPr>
          <p:cNvPr id="3" name="内容占位符 2"/>
          <p:cNvSpPr>
            <a:spLocks noGrp="1"/>
          </p:cNvSpPr>
          <p:nvPr>
            <p:ph idx="1"/>
          </p:nvPr>
        </p:nvSpPr>
        <p:spPr>
          <a:xfrm>
            <a:off x="3519190" y="200679"/>
            <a:ext cx="5031879" cy="430176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0057" y="1054733"/>
            <a:ext cx="2961308" cy="3447714"/>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64284" y="3528219"/>
            <a:ext cx="5400675" cy="416526"/>
          </a:xfrm>
        </p:spPr>
        <p:txBody>
          <a:bodyPr anchor="b"/>
          <a:lstStyle>
            <a:lvl1pPr algn="l">
              <a:defRPr sz="18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64284" y="450361"/>
            <a:ext cx="5400675" cy="3024188"/>
          </a:xfrm>
        </p:spPr>
        <p:txBody>
          <a:bodyPr/>
          <a:lstStyle>
            <a:lvl1pPr marL="0" indent="0">
              <a:buNone/>
              <a:defRPr sz="2800"/>
            </a:lvl1pPr>
            <a:lvl2pPr marL="401320" indent="0">
              <a:buNone/>
              <a:defRPr sz="2500"/>
            </a:lvl2pPr>
            <a:lvl3pPr marL="802005" indent="0">
              <a:buNone/>
              <a:defRPr sz="2100"/>
            </a:lvl3pPr>
            <a:lvl4pPr marL="1203325" indent="0">
              <a:buNone/>
              <a:defRPr sz="1800"/>
            </a:lvl4pPr>
            <a:lvl5pPr marL="1604645" indent="0">
              <a:buNone/>
              <a:defRPr sz="1800"/>
            </a:lvl5pPr>
            <a:lvl6pPr marL="2005965" indent="0">
              <a:buNone/>
              <a:defRPr sz="1800"/>
            </a:lvl6pPr>
            <a:lvl7pPr marL="2406650" indent="0">
              <a:buNone/>
              <a:defRPr sz="1800"/>
            </a:lvl7pPr>
            <a:lvl8pPr marL="2807970" indent="0">
              <a:buNone/>
              <a:defRPr sz="1800"/>
            </a:lvl8pPr>
            <a:lvl9pPr marL="3209290" indent="0">
              <a:buNone/>
              <a:defRPr sz="1800"/>
            </a:lvl9pPr>
          </a:lstStyle>
          <a:p>
            <a:endParaRPr lang="zh-CN" altLang="en-US"/>
          </a:p>
        </p:txBody>
      </p:sp>
      <p:sp>
        <p:nvSpPr>
          <p:cNvPr id="4" name="文本占位符 3"/>
          <p:cNvSpPr>
            <a:spLocks noGrp="1"/>
          </p:cNvSpPr>
          <p:nvPr>
            <p:ph type="body" sz="half" idx="2"/>
          </p:nvPr>
        </p:nvSpPr>
        <p:spPr>
          <a:xfrm>
            <a:off x="1764284" y="3944746"/>
            <a:ext cx="5400675" cy="591536"/>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0056" y="201846"/>
            <a:ext cx="8101013" cy="84005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0056" y="1176073"/>
            <a:ext cx="8101013" cy="3326374"/>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0056" y="4671624"/>
            <a:ext cx="2100263" cy="268350"/>
          </a:xfrm>
          <a:prstGeom prst="rect">
            <a:avLst/>
          </a:prstGeom>
        </p:spPr>
        <p:txBody>
          <a:bodyPr vert="horz" lIns="80229" tIns="40115" rIns="80229" bIns="40115" rtlCol="0" anchor="ctr"/>
          <a:lstStyle>
            <a:lvl1pPr algn="l">
              <a:defRPr sz="11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075385" y="4671624"/>
            <a:ext cx="2850356" cy="268350"/>
          </a:xfrm>
          <a:prstGeom prst="rect">
            <a:avLst/>
          </a:prstGeom>
        </p:spPr>
        <p:txBody>
          <a:bodyPr vert="horz" lIns="80229" tIns="40115" rIns="80229" bIns="40115" rtlCol="0" anchor="ctr"/>
          <a:lstStyle>
            <a:lvl1pPr algn="ctr">
              <a:defRPr sz="11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0806" y="4671624"/>
            <a:ext cx="2100263" cy="268350"/>
          </a:xfrm>
          <a:prstGeom prst="rect">
            <a:avLst/>
          </a:prstGeom>
        </p:spPr>
        <p:txBody>
          <a:bodyPr vert="horz" lIns="80229" tIns="40115" rIns="80229" bIns="40115" rtlCol="0" anchor="ctr"/>
          <a:lstStyle>
            <a:lvl1pPr algn="r">
              <a:defRPr sz="11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802005" rtl="0" eaLnBrk="1" latinLnBrk="0" hangingPunct="1">
        <a:spcBef>
          <a:spcPct val="0"/>
        </a:spcBef>
        <a:buNone/>
        <a:defRPr sz="3900" kern="1200">
          <a:solidFill>
            <a:schemeClr val="tx1"/>
          </a:solidFill>
          <a:latin typeface="+mj-lt"/>
          <a:ea typeface="+mj-ea"/>
          <a:cs typeface="+mj-cs"/>
        </a:defRPr>
      </a:lvl1pPr>
    </p:titleStyle>
    <p:bodyStyle>
      <a:lvl1pPr marL="300990" indent="-300990" algn="l" defTabSz="80200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652145" indent="-250825" algn="l" defTabSz="80200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02665" indent="-200660" algn="l" defTabSz="802005"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0398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0530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0662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0731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0863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0995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2.png"/><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8" name="矩形 7"/>
          <p:cNvSpPr/>
          <p:nvPr/>
        </p:nvSpPr>
        <p:spPr>
          <a:xfrm>
            <a:off x="468114" y="2376140"/>
            <a:ext cx="216024"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TextBox 603"/>
          <p:cNvSpPr txBox="1"/>
          <p:nvPr/>
        </p:nvSpPr>
        <p:spPr bwMode="auto">
          <a:xfrm>
            <a:off x="1623303" y="656178"/>
            <a:ext cx="5757545" cy="990600"/>
          </a:xfrm>
          <a:prstGeom prst="rect">
            <a:avLst/>
          </a:prstGeom>
          <a:noFill/>
        </p:spPr>
        <p:txBody>
          <a:bodyPr wrap="none" lIns="67391" tIns="33696" rIns="67391" bIns="33696">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6000" b="1" dirty="0">
                <a:solidFill>
                  <a:schemeClr val="tx1"/>
                </a:solidFill>
                <a:latin typeface="楷体" panose="02010609060101010101" charset="-122"/>
                <a:ea typeface="楷体" panose="02010609060101010101" charset="-122"/>
              </a:rPr>
              <a:t>芙蓉杯申报条件</a:t>
            </a:r>
            <a:endParaRPr lang="zh-CN" altLang="en-US" sz="6000" b="1" dirty="0">
              <a:solidFill>
                <a:schemeClr val="tx1"/>
              </a:solidFill>
              <a:latin typeface="楷体" panose="02010609060101010101" charset="-122"/>
              <a:ea typeface="楷体" panose="02010609060101010101" charset="-122"/>
            </a:endParaRPr>
          </a:p>
        </p:txBody>
      </p:sp>
      <p:pic>
        <p:nvPicPr>
          <p:cNvPr id="9" name="图片 8" descr="图片1"/>
          <p:cNvPicPr>
            <a:picLocks noChangeAspect="1"/>
          </p:cNvPicPr>
          <p:nvPr>
            <p:custDataLst>
              <p:tags r:id="rId2"/>
            </p:custDataLst>
          </p:nvPr>
        </p:nvPicPr>
        <p:blipFill>
          <a:blip r:embed="rId3"/>
          <a:stretch>
            <a:fillRect/>
          </a:stretch>
        </p:blipFill>
        <p:spPr>
          <a:xfrm>
            <a:off x="4042410" y="2453640"/>
            <a:ext cx="915035" cy="924560"/>
          </a:xfrm>
          <a:prstGeom prst="rect">
            <a:avLst/>
          </a:prstGeom>
        </p:spPr>
      </p:pic>
      <p:sp>
        <p:nvSpPr>
          <p:cNvPr id="11" name="TextBox 603"/>
          <p:cNvSpPr txBox="1"/>
          <p:nvPr/>
        </p:nvSpPr>
        <p:spPr bwMode="auto">
          <a:xfrm>
            <a:off x="3776717" y="4055745"/>
            <a:ext cx="1449070" cy="344170"/>
          </a:xfrm>
          <a:prstGeom prst="rect">
            <a:avLst/>
          </a:prstGeom>
          <a:noFill/>
        </p:spPr>
        <p:txBody>
          <a:bodyPr wrap="none" lIns="67391" tIns="33696" rIns="67391" bIns="33696">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en-US" altLang="zh-CN" sz="1800" spc="0" dirty="0">
                <a:solidFill>
                  <a:srgbClr val="2259AA"/>
                </a:solidFill>
                <a:uFillTx/>
                <a:latin typeface="Times New Roman" panose="02020603050405020304" charset="0"/>
                <a:ea typeface="宋体" panose="02010600030101010101" pitchFamily="2" charset="-122"/>
                <a:cs typeface="Times New Roman" panose="02020603050405020304" charset="0"/>
              </a:rPr>
              <a:t>2020.10</a:t>
            </a:r>
            <a:r>
              <a:rPr lang="en-US" altLang="zh-CN" sz="1800" spc="0" dirty="0">
                <a:solidFill>
                  <a:srgbClr val="2259AA"/>
                </a:solidFill>
                <a:uFillTx/>
                <a:latin typeface="宋体" panose="02010600030101010101" pitchFamily="2" charset="-122"/>
                <a:ea typeface="宋体" panose="02010600030101010101" pitchFamily="2" charset="-122"/>
                <a:cs typeface="宋体" panose="02010600030101010101" pitchFamily="2" charset="-122"/>
              </a:rPr>
              <a:t> </a:t>
            </a:r>
            <a:r>
              <a:rPr lang="zh-CN" altLang="en-US" sz="1800" spc="0" dirty="0">
                <a:solidFill>
                  <a:srgbClr val="2259AA"/>
                </a:solidFill>
                <a:uFillTx/>
                <a:latin typeface="宋体" panose="02010600030101010101" pitchFamily="2" charset="-122"/>
                <a:ea typeface="宋体" panose="02010600030101010101" pitchFamily="2" charset="-122"/>
                <a:cs typeface="宋体" panose="02010600030101010101" pitchFamily="2" charset="-122"/>
              </a:rPr>
              <a:t>成都</a:t>
            </a:r>
            <a:endParaRPr lang="zh-CN" altLang="en-US" sz="1800" spc="0" dirty="0">
              <a:solidFill>
                <a:srgbClr val="2259AA"/>
              </a:solidFill>
              <a:uFillTx/>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nvSpPr>
        <p:spPr>
          <a:xfrm>
            <a:off x="2425065" y="3542030"/>
            <a:ext cx="4152265" cy="398780"/>
          </a:xfrm>
          <a:prstGeom prst="rect">
            <a:avLst/>
          </a:prstGeom>
          <a:noFill/>
        </p:spPr>
        <p:txBody>
          <a:bodyPr wrap="square" rtlCol="0">
            <a:spAutoFit/>
          </a:bodyPr>
          <a:p>
            <a:pPr algn="ctr"/>
            <a:r>
              <a:rPr lang="zh-CN" altLang="en-US" sz="2000">
                <a:solidFill>
                  <a:srgbClr val="2259AA"/>
                </a:solidFill>
              </a:rPr>
              <a:t>四川建力源工程技术咨询有限公司</a:t>
            </a:r>
            <a:endParaRPr lang="zh-CN" altLang="en-US" sz="2000">
              <a:solidFill>
                <a:srgbClr val="2259AA"/>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par>
                          <p:cTn id="11" fill="hold">
                            <p:stCondLst>
                              <p:cond delay="800"/>
                            </p:stCondLst>
                            <p:childTnLst>
                              <p:par>
                                <p:cTn id="12" presetID="2" presetClass="entr" presetSubtype="4"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1">
            <a:alphaModFix amt="50000"/>
          </a:blip>
        </a:blipFill>
        <a:effectLst/>
      </p:bgPr>
    </p:bg>
    <p:spTree>
      <p:nvGrpSpPr>
        <p:cNvPr id="1" name=""/>
        <p:cNvGrpSpPr/>
        <p:nvPr/>
      </p:nvGrpSpPr>
      <p:grpSpPr/>
      <p:grpSp>
        <p:nvGrpSpPr>
          <p:cNvPr id="25" name="组合 24"/>
          <p:cNvGrpSpPr/>
          <p:nvPr/>
        </p:nvGrpSpPr>
        <p:grpSpPr>
          <a:xfrm>
            <a:off x="127635" y="60325"/>
            <a:ext cx="3753485" cy="494030"/>
            <a:chOff x="0" y="0"/>
            <a:chExt cx="5911" cy="778"/>
          </a:xfrm>
        </p:grpSpPr>
        <p:pic>
          <p:nvPicPr>
            <p:cNvPr id="26" name="图片 25" descr="图片1"/>
            <p:cNvPicPr>
              <a:picLocks noChangeAspect="1"/>
            </p:cNvPicPr>
            <p:nvPr/>
          </p:nvPicPr>
          <p:blipFill>
            <a:blip r:embed="rId2"/>
            <a:stretch>
              <a:fillRect/>
            </a:stretch>
          </p:blipFill>
          <p:spPr>
            <a:xfrm>
              <a:off x="0" y="0"/>
              <a:ext cx="771" cy="779"/>
            </a:xfrm>
            <a:prstGeom prst="rect">
              <a:avLst/>
            </a:prstGeom>
          </p:spPr>
        </p:pic>
        <p:sp>
          <p:nvSpPr>
            <p:cNvPr id="27" name="文本框 26"/>
            <p:cNvSpPr txBox="1"/>
            <p:nvPr/>
          </p:nvSpPr>
          <p:spPr>
            <a:xfrm>
              <a:off x="771" y="124"/>
              <a:ext cx="5141" cy="531"/>
            </a:xfrm>
            <a:prstGeom prst="rect">
              <a:avLst/>
            </a:prstGeom>
            <a:noFill/>
          </p:spPr>
          <p:txBody>
            <a:bodyPr wrap="square" rtlCol="0">
              <a:spAutoFit/>
            </a:bodyPr>
            <a:p>
              <a:r>
                <a:rPr lang="zh-CN" altLang="en-US">
                  <a:solidFill>
                    <a:srgbClr val="2259AA"/>
                  </a:solidFill>
                </a:rPr>
                <a:t>四川建力源工程技术咨询有限公司</a:t>
              </a:r>
              <a:endParaRPr lang="zh-CN" altLang="en-US">
                <a:solidFill>
                  <a:srgbClr val="2259AA"/>
                </a:solidFill>
              </a:endParaRPr>
            </a:p>
          </p:txBody>
        </p:sp>
      </p:grpSp>
      <p:sp>
        <p:nvSpPr>
          <p:cNvPr id="4" name="文本框 3"/>
          <p:cNvSpPr txBox="1"/>
          <p:nvPr/>
        </p:nvSpPr>
        <p:spPr>
          <a:xfrm>
            <a:off x="813435" y="1259205"/>
            <a:ext cx="7374890" cy="3322955"/>
          </a:xfrm>
          <a:prstGeom prst="rect">
            <a:avLst/>
          </a:prstGeom>
          <a:noFill/>
        </p:spPr>
        <p:txBody>
          <a:bodyPr wrap="square" rtlCol="0">
            <a:spAutoFit/>
          </a:bodyPr>
          <a:p>
            <a:pPr indent="0" algn="just" fontAlgn="auto">
              <a:lnSpc>
                <a:spcPct val="150000"/>
              </a:lnSpc>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1.</a:t>
            </a:r>
            <a:r>
              <a:rPr lang="en-US" altLang="zh-CN"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 </a:t>
            </a:r>
            <a:r>
              <a:rPr lang="zh-CN" altLang="en-US"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报规报建</a:t>
            </a:r>
            <a:endParaRPr lang="en-US" altLang="zh-CN"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marL="742950" lvl="1" indent="-285750" algn="just" fontAlgn="auto">
              <a:lnSpc>
                <a:spcPct val="150000"/>
              </a:lnSpc>
              <a:buFont typeface="Arial" panose="020B0604020202020204" pitchFamily="34" charset="0"/>
              <a:buChar char="•"/>
            </a:pPr>
            <a:r>
              <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必须符合法定基本建设程序及相关法律、法规的规定</a:t>
            </a:r>
            <a:endParaRPr lang="zh-CN" altLang="en-US"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indent="0" algn="just" fontAlgn="auto">
              <a:lnSpc>
                <a:spcPct val="150000"/>
              </a:lnSpc>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2.</a:t>
            </a:r>
            <a:r>
              <a:rPr lang="zh-CN" altLang="en-US"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工程设计</a:t>
            </a:r>
            <a:r>
              <a:rPr lang="en-US" altLang="zh-CN"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 </a:t>
            </a:r>
            <a:endParaRPr lang="en-US" altLang="zh-CN"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marL="742950" lvl="1" indent="-285750" algn="just" fontAlgn="auto">
              <a:lnSpc>
                <a:spcPct val="150000"/>
              </a:lnSpc>
              <a:buClrTx/>
              <a:buSzTx/>
              <a:buFont typeface="Arial" panose="020B0604020202020204" pitchFamily="34" charset="0"/>
              <a:buChar char="•"/>
            </a:pPr>
            <a:r>
              <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工程设计必须符合国家标准和行业设计规范，在城市规划区内的工程必须符合城市规划要求</a:t>
            </a:r>
            <a:endPar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indent="0" algn="l">
              <a:lnSpc>
                <a:spcPct val="150000"/>
              </a:lnSpc>
              <a:buClrTx/>
              <a:buSzTx/>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3.</a:t>
            </a:r>
            <a:r>
              <a:rPr lang="en-US" altLang="zh-CN"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 </a:t>
            </a:r>
            <a:r>
              <a:rPr lang="zh-CN" altLang="en-US"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工程施工质量</a:t>
            </a:r>
            <a:endParaRPr lang="en-US" altLang="zh-CN"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marL="742950" lvl="1" indent="-285750" algn="just">
              <a:lnSpc>
                <a:spcPct val="150000"/>
              </a:lnSpc>
              <a:buClrTx/>
              <a:buSzTx/>
              <a:buFont typeface="Arial" panose="020B0604020202020204" pitchFamily="34" charset="0"/>
              <a:buChar char="•"/>
            </a:pPr>
            <a:r>
              <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工程施工质量必须符合国家现行工程建设验收标准和规范要求，工程质量应达到市内同类型工程先进水平</a:t>
            </a:r>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p:txBody>
      </p:sp>
      <p:grpSp>
        <p:nvGrpSpPr>
          <p:cNvPr id="5" name="组合 4"/>
          <p:cNvGrpSpPr/>
          <p:nvPr/>
        </p:nvGrpSpPr>
        <p:grpSpPr>
          <a:xfrm>
            <a:off x="617220" y="819150"/>
            <a:ext cx="2141220" cy="327660"/>
            <a:chOff x="449" y="607"/>
            <a:chExt cx="3372" cy="516"/>
          </a:xfrm>
        </p:grpSpPr>
        <p:sp>
          <p:nvSpPr>
            <p:cNvPr id="11" name="矩形 10"/>
            <p:cNvSpPr/>
            <p:nvPr/>
          </p:nvSpPr>
          <p:spPr>
            <a:xfrm>
              <a:off x="449" y="607"/>
              <a:ext cx="120" cy="516"/>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603"/>
            <p:cNvSpPr txBox="1"/>
            <p:nvPr/>
          </p:nvSpPr>
          <p:spPr bwMode="auto">
            <a:xfrm>
              <a:off x="569" y="607"/>
              <a:ext cx="3252" cy="493"/>
            </a:xfrm>
            <a:prstGeom prst="rect">
              <a:avLst/>
            </a:prstGeom>
            <a:noFill/>
          </p:spPr>
          <p:txBody>
            <a:bodyPr wrap="none" lIns="67391" tIns="33696" rIns="67391" bIns="33696">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1600" dirty="0">
                  <a:solidFill>
                    <a:schemeClr val="tx1">
                      <a:lumMod val="75000"/>
                      <a:lumOff val="25000"/>
                    </a:schemeClr>
                  </a:solidFill>
                </a:rPr>
                <a:t>芙蓉杯的申报条件</a:t>
              </a:r>
              <a:endParaRPr lang="zh-CN" altLang="en-US" sz="1600" dirty="0">
                <a:solidFill>
                  <a:schemeClr val="tx1">
                    <a:lumMod val="75000"/>
                    <a:lumOff val="25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50000"/>
          </a:blip>
        </a:blipFill>
        <a:effectLst/>
      </p:bgPr>
    </p:bg>
    <p:spTree>
      <p:nvGrpSpPr>
        <p:cNvPr id="1" name=""/>
        <p:cNvGrpSpPr/>
        <p:nvPr/>
      </p:nvGrpSpPr>
      <p:grpSpPr/>
      <p:grpSp>
        <p:nvGrpSpPr>
          <p:cNvPr id="25" name="组合 24"/>
          <p:cNvGrpSpPr/>
          <p:nvPr/>
        </p:nvGrpSpPr>
        <p:grpSpPr>
          <a:xfrm>
            <a:off x="127635" y="60325"/>
            <a:ext cx="3753485" cy="494030"/>
            <a:chOff x="0" y="0"/>
            <a:chExt cx="5911" cy="778"/>
          </a:xfrm>
        </p:grpSpPr>
        <p:pic>
          <p:nvPicPr>
            <p:cNvPr id="26" name="图片 25" descr="图片1"/>
            <p:cNvPicPr>
              <a:picLocks noChangeAspect="1"/>
            </p:cNvPicPr>
            <p:nvPr/>
          </p:nvPicPr>
          <p:blipFill>
            <a:blip r:embed="rId2"/>
            <a:stretch>
              <a:fillRect/>
            </a:stretch>
          </p:blipFill>
          <p:spPr>
            <a:xfrm>
              <a:off x="0" y="0"/>
              <a:ext cx="771" cy="779"/>
            </a:xfrm>
            <a:prstGeom prst="rect">
              <a:avLst/>
            </a:prstGeom>
          </p:spPr>
        </p:pic>
        <p:sp>
          <p:nvSpPr>
            <p:cNvPr id="27" name="文本框 26"/>
            <p:cNvSpPr txBox="1"/>
            <p:nvPr/>
          </p:nvSpPr>
          <p:spPr>
            <a:xfrm>
              <a:off x="771" y="124"/>
              <a:ext cx="5141" cy="531"/>
            </a:xfrm>
            <a:prstGeom prst="rect">
              <a:avLst/>
            </a:prstGeom>
            <a:noFill/>
          </p:spPr>
          <p:txBody>
            <a:bodyPr wrap="square" rtlCol="0">
              <a:spAutoFit/>
            </a:bodyPr>
            <a:p>
              <a:r>
                <a:rPr lang="zh-CN" altLang="en-US">
                  <a:solidFill>
                    <a:srgbClr val="2259AA"/>
                  </a:solidFill>
                </a:rPr>
                <a:t>四川建力源工程技术咨询有限公司</a:t>
              </a:r>
              <a:endParaRPr lang="zh-CN" altLang="en-US">
                <a:solidFill>
                  <a:srgbClr val="2259AA"/>
                </a:solidFill>
              </a:endParaRPr>
            </a:p>
          </p:txBody>
        </p:sp>
      </p:grpSp>
      <p:sp>
        <p:nvSpPr>
          <p:cNvPr id="4" name="文本框 3"/>
          <p:cNvSpPr txBox="1"/>
          <p:nvPr/>
        </p:nvSpPr>
        <p:spPr>
          <a:xfrm>
            <a:off x="972820" y="1293495"/>
            <a:ext cx="7055485" cy="3415030"/>
          </a:xfrm>
          <a:prstGeom prst="rect">
            <a:avLst/>
          </a:prstGeom>
          <a:noFill/>
        </p:spPr>
        <p:txBody>
          <a:bodyPr wrap="square" rtlCol="0">
            <a:spAutoFit/>
          </a:bodyPr>
          <a:p>
            <a:pPr indent="0">
              <a:lnSpc>
                <a:spcPct val="150000"/>
              </a:lnSpc>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4. </a:t>
            </a:r>
            <a:r>
              <a:rPr lang="zh-CN" altLang="en-US"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工程所在地</a:t>
            </a:r>
            <a:endPar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endParaRPr>
          </a:p>
          <a:p>
            <a:pPr marL="742950" lvl="1" indent="-285750" fontAlgn="auto">
              <a:lnSpc>
                <a:spcPct val="150000"/>
              </a:lnSpc>
              <a:buFont typeface="Arial" panose="020B0604020202020204" pitchFamily="34" charset="0"/>
              <a:buChar char="•"/>
            </a:pPr>
            <a:r>
              <a:rPr lang="en-US" altLang="zh-CN"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rPr>
              <a:t>成都市行政区域内建设行政主管部门核发建筑工程施工许可证的工程</a:t>
            </a:r>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endParaRPr>
          </a:p>
          <a:p>
            <a:pPr indent="0">
              <a:lnSpc>
                <a:spcPct val="150000"/>
              </a:lnSpc>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5. </a:t>
            </a:r>
            <a:r>
              <a:rPr lang="zh-CN" altLang="en-US"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投产及</a:t>
            </a:r>
            <a:r>
              <a:rPr lang="zh-CN" altLang="en-US"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使用</a:t>
            </a:r>
            <a:endParaRPr lang="zh-CN" altLang="en-US" sz="20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marL="742950" lvl="1" indent="-285750" algn="l">
              <a:lnSpc>
                <a:spcPct val="150000"/>
              </a:lnSpc>
              <a:buClrTx/>
              <a:buSzTx/>
              <a:buFont typeface="Arial" panose="020B0604020202020204" pitchFamily="34" charset="0"/>
              <a:buChar char="•"/>
            </a:pPr>
            <a:r>
              <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rPr>
              <a:t>住宅工程入住率≥40%，其它工程已建成投产或使用</a:t>
            </a:r>
            <a:endPar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endParaRPr>
          </a:p>
          <a:p>
            <a:pPr indent="0">
              <a:lnSpc>
                <a:spcPct val="150000"/>
              </a:lnSpc>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6. </a:t>
            </a:r>
            <a:r>
              <a:rPr lang="zh-CN" altLang="en-US"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功能隐患及缺陷</a:t>
            </a:r>
            <a:endPar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endParaRPr>
          </a:p>
          <a:p>
            <a:pPr marL="742950" lvl="1" indent="-285750" algn="l">
              <a:lnSpc>
                <a:spcPct val="150000"/>
              </a:lnSpc>
              <a:buClrTx/>
              <a:buSzTx/>
              <a:buFont typeface="Arial" panose="020B0604020202020204" pitchFamily="34" charset="0"/>
              <a:buChar char="•"/>
            </a:pPr>
            <a:r>
              <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rPr>
              <a:t>设计、施工无质量、安全隐患、功能性缺陷的工程</a:t>
            </a:r>
            <a:endPar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endParaRPr>
          </a:p>
          <a:p>
            <a:pPr indent="0">
              <a:lnSpc>
                <a:spcPct val="150000"/>
              </a:lnSpc>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7. </a:t>
            </a:r>
            <a:r>
              <a:rPr lang="zh-CN" altLang="en-US"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质量安全事故</a:t>
            </a:r>
            <a:endPar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endParaRPr>
          </a:p>
          <a:p>
            <a:pPr marL="742950" lvl="1" indent="-285750" algn="l">
              <a:lnSpc>
                <a:spcPct val="150000"/>
              </a:lnSpc>
              <a:buClrTx/>
              <a:buSzTx/>
              <a:buFont typeface="Arial" panose="020B0604020202020204" pitchFamily="34" charset="0"/>
              <a:buChar char="•"/>
            </a:pPr>
            <a:r>
              <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rPr>
              <a:t>建设及运营过程中未发生过一般及以上质量、生产安全事故的工程</a:t>
            </a:r>
            <a:endParaRPr lang="en-US" altLang="zh-CN"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endParaRPr>
          </a:p>
        </p:txBody>
      </p:sp>
      <p:grpSp>
        <p:nvGrpSpPr>
          <p:cNvPr id="5" name="组合 4"/>
          <p:cNvGrpSpPr/>
          <p:nvPr/>
        </p:nvGrpSpPr>
        <p:grpSpPr>
          <a:xfrm>
            <a:off x="617220" y="819150"/>
            <a:ext cx="2141220" cy="327660"/>
            <a:chOff x="449" y="607"/>
            <a:chExt cx="3372" cy="516"/>
          </a:xfrm>
        </p:grpSpPr>
        <p:sp>
          <p:nvSpPr>
            <p:cNvPr id="11" name="矩形 10"/>
            <p:cNvSpPr/>
            <p:nvPr/>
          </p:nvSpPr>
          <p:spPr>
            <a:xfrm>
              <a:off x="449" y="607"/>
              <a:ext cx="120" cy="516"/>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603"/>
            <p:cNvSpPr txBox="1"/>
            <p:nvPr/>
          </p:nvSpPr>
          <p:spPr bwMode="auto">
            <a:xfrm>
              <a:off x="569" y="607"/>
              <a:ext cx="3252" cy="493"/>
            </a:xfrm>
            <a:prstGeom prst="rect">
              <a:avLst/>
            </a:prstGeom>
            <a:noFill/>
          </p:spPr>
          <p:txBody>
            <a:bodyPr wrap="none" lIns="67391" tIns="33696" rIns="67391" bIns="33696">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1600" dirty="0">
                  <a:solidFill>
                    <a:schemeClr val="tx1">
                      <a:lumMod val="75000"/>
                      <a:lumOff val="25000"/>
                    </a:schemeClr>
                  </a:solidFill>
                </a:rPr>
                <a:t>芙蓉杯的申报条件</a:t>
              </a:r>
              <a:endParaRPr lang="zh-CN" altLang="en-US" sz="1600" dirty="0">
                <a:solidFill>
                  <a:schemeClr val="tx1">
                    <a:lumMod val="75000"/>
                    <a:lumOff val="25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50000"/>
          </a:blip>
          <a:tile tx="0" ty="0" sx="100000" sy="100000" flip="none" algn="tl"/>
        </a:blipFill>
        <a:effectLst/>
      </p:bgPr>
    </p:bg>
    <p:spTree>
      <p:nvGrpSpPr>
        <p:cNvPr id="1" name=""/>
        <p:cNvGrpSpPr/>
        <p:nvPr/>
      </p:nvGrpSpPr>
      <p:grpSpPr/>
      <p:grpSp>
        <p:nvGrpSpPr>
          <p:cNvPr id="25" name="组合 24"/>
          <p:cNvGrpSpPr/>
          <p:nvPr/>
        </p:nvGrpSpPr>
        <p:grpSpPr>
          <a:xfrm>
            <a:off x="127635" y="60325"/>
            <a:ext cx="3753485" cy="494030"/>
            <a:chOff x="0" y="0"/>
            <a:chExt cx="5911" cy="778"/>
          </a:xfrm>
        </p:grpSpPr>
        <p:pic>
          <p:nvPicPr>
            <p:cNvPr id="26" name="图片 25" descr="图片1"/>
            <p:cNvPicPr>
              <a:picLocks noChangeAspect="1"/>
            </p:cNvPicPr>
            <p:nvPr/>
          </p:nvPicPr>
          <p:blipFill>
            <a:blip r:embed="rId2"/>
            <a:stretch>
              <a:fillRect/>
            </a:stretch>
          </p:blipFill>
          <p:spPr>
            <a:xfrm>
              <a:off x="0" y="0"/>
              <a:ext cx="771" cy="779"/>
            </a:xfrm>
            <a:prstGeom prst="rect">
              <a:avLst/>
            </a:prstGeom>
          </p:spPr>
        </p:pic>
        <p:sp>
          <p:nvSpPr>
            <p:cNvPr id="27" name="文本框 26"/>
            <p:cNvSpPr txBox="1"/>
            <p:nvPr/>
          </p:nvSpPr>
          <p:spPr>
            <a:xfrm>
              <a:off x="771" y="124"/>
              <a:ext cx="5141" cy="531"/>
            </a:xfrm>
            <a:prstGeom prst="rect">
              <a:avLst/>
            </a:prstGeom>
            <a:noFill/>
          </p:spPr>
          <p:txBody>
            <a:bodyPr wrap="square" rtlCol="0">
              <a:spAutoFit/>
            </a:bodyPr>
            <a:p>
              <a:r>
                <a:rPr lang="zh-CN" altLang="en-US">
                  <a:solidFill>
                    <a:srgbClr val="2259AA"/>
                  </a:solidFill>
                </a:rPr>
                <a:t>四川建力源工程技术咨询有限公司</a:t>
              </a:r>
              <a:endParaRPr lang="zh-CN" altLang="en-US">
                <a:solidFill>
                  <a:srgbClr val="2259AA"/>
                </a:solidFill>
              </a:endParaRPr>
            </a:p>
          </p:txBody>
        </p:sp>
      </p:grpSp>
      <p:sp>
        <p:nvSpPr>
          <p:cNvPr id="4" name="文本框 3"/>
          <p:cNvSpPr txBox="1"/>
          <p:nvPr/>
        </p:nvSpPr>
        <p:spPr>
          <a:xfrm>
            <a:off x="1500505" y="1132205"/>
            <a:ext cx="6000750" cy="3525520"/>
          </a:xfrm>
          <a:prstGeom prst="rect">
            <a:avLst/>
          </a:prstGeom>
          <a:noFill/>
        </p:spPr>
        <p:txBody>
          <a:bodyPr wrap="square" rtlCol="0">
            <a:spAutoFit/>
          </a:bodyPr>
          <a:p>
            <a:pPr indent="0" algn="l">
              <a:lnSpc>
                <a:spcPct val="180000"/>
              </a:lnSpc>
              <a:buClrTx/>
              <a:buSzTx/>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8. </a:t>
            </a:r>
            <a:r>
              <a:rPr lang="zh-CN" altLang="en-US"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竣工及备案</a:t>
            </a:r>
            <a:endPar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endParaRPr>
          </a:p>
          <a:p>
            <a:pPr marL="742950" lvl="1" indent="-285750" algn="l" fontAlgn="auto">
              <a:lnSpc>
                <a:spcPct val="180000"/>
              </a:lnSpc>
              <a:buClrTx/>
              <a:buSzTx/>
              <a:buFont typeface="Arial" panose="020B0604020202020204" pitchFamily="34" charset="0"/>
              <a:buChar char="•"/>
            </a:pPr>
            <a:r>
              <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已竣工验收合格并备案，且</a:t>
            </a:r>
            <a:r>
              <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竣工满</a:t>
            </a:r>
            <a:r>
              <a:rPr lang="zh-CN" altLang="en-US"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1</a:t>
            </a:r>
            <a:r>
              <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年</a:t>
            </a:r>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indent="0" algn="l">
              <a:lnSpc>
                <a:spcPct val="180000"/>
              </a:lnSpc>
              <a:buClrTx/>
              <a:buSzTx/>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9. </a:t>
            </a:r>
            <a:r>
              <a:rPr lang="zh-CN" altLang="en-US"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rPr>
              <a:t>市优质工程</a:t>
            </a:r>
            <a:endPar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sym typeface="+mn-ea"/>
            </a:endParaRPr>
          </a:p>
          <a:p>
            <a:pPr marL="742950" lvl="1" indent="-285750" algn="l">
              <a:lnSpc>
                <a:spcPct val="180000"/>
              </a:lnSpc>
              <a:buClrTx/>
              <a:buSzTx/>
              <a:buFont typeface="Arial" panose="020B0604020202020204" pitchFamily="34" charset="0"/>
              <a:buChar char="•"/>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rPr>
              <a:t>通过了“成都市结构优质工程”评审</a:t>
            </a:r>
            <a:endPar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mn-ea"/>
            </a:endParaRPr>
          </a:p>
          <a:p>
            <a:pPr indent="0" algn="l">
              <a:lnSpc>
                <a:spcPct val="180000"/>
              </a:lnSpc>
              <a:buClrTx/>
              <a:buSzTx/>
              <a:buFont typeface="+mj-lt"/>
              <a:buNone/>
            </a:pPr>
            <a:r>
              <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10. </a:t>
            </a:r>
            <a:r>
              <a:rPr lang="zh-CN" altLang="en-US"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rPr>
              <a:t>申报主体</a:t>
            </a:r>
            <a:endParaRPr lang="en-US" altLang="zh-CN" sz="2000" dirty="0">
              <a:solidFill>
                <a:schemeClr val="tx1">
                  <a:lumMod val="65000"/>
                  <a:lumOff val="35000"/>
                </a:schemeClr>
              </a:solidFill>
              <a:latin typeface="Times New Roman" panose="02020603050405020304" charset="0"/>
              <a:ea typeface="宋体" panose="02010600030101010101" pitchFamily="2" charset="-122"/>
              <a:cs typeface="Times New Roman" panose="02020603050405020304" charset="0"/>
            </a:endParaRPr>
          </a:p>
          <a:p>
            <a:pPr marL="742950" lvl="1" indent="-285750" algn="l">
              <a:lnSpc>
                <a:spcPct val="180000"/>
              </a:lnSpc>
              <a:buClrTx/>
              <a:buSzTx/>
              <a:buFont typeface="Arial" panose="020B0604020202020204" pitchFamily="34" charset="0"/>
              <a:buChar char="•"/>
            </a:pPr>
            <a:r>
              <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Arial" panose="020B0604020202020204" pitchFamily="34" charset="0"/>
              </a:rPr>
              <a:t>实行施工总承包的工程，由总承包单位申报</a:t>
            </a:r>
            <a:endPar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Arial" panose="020B0604020202020204" pitchFamily="34" charset="0"/>
            </a:endParaRPr>
          </a:p>
          <a:p>
            <a:pPr marL="742950" lvl="1" indent="-285750" algn="l">
              <a:lnSpc>
                <a:spcPct val="180000"/>
              </a:lnSpc>
              <a:buClrTx/>
              <a:buSzTx/>
              <a:buFont typeface="Arial" panose="020B0604020202020204" pitchFamily="34" charset="0"/>
              <a:buChar char="•"/>
            </a:pPr>
            <a:r>
              <a:rPr lang="zh-CN" altLang="en-US"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sym typeface="Arial" panose="020B0604020202020204" pitchFamily="34" charset="0"/>
              </a:rPr>
              <a:t>申报工程有多个参建单位的，由主要承建单位统一申报</a:t>
            </a:r>
            <a:endParaRPr lang="zh-CN" altLang="en-US" sz="1600" dirty="0">
              <a:solidFill>
                <a:schemeClr val="tx1">
                  <a:lumMod val="65000"/>
                  <a:lumOff val="35000"/>
                </a:schemeClr>
              </a:solidFill>
              <a:latin typeface="宋体" panose="02010600030101010101" pitchFamily="2" charset="-122"/>
              <a:ea typeface="宋体" panose="02010600030101010101" pitchFamily="2" charset="-122"/>
              <a:cs typeface="微软雅黑" panose="020B0503020204020204" pitchFamily="34" charset="-122"/>
            </a:endParaRPr>
          </a:p>
        </p:txBody>
      </p:sp>
      <p:grpSp>
        <p:nvGrpSpPr>
          <p:cNvPr id="5" name="组合 4"/>
          <p:cNvGrpSpPr/>
          <p:nvPr/>
        </p:nvGrpSpPr>
        <p:grpSpPr>
          <a:xfrm>
            <a:off x="617220" y="819150"/>
            <a:ext cx="2141220" cy="327660"/>
            <a:chOff x="449" y="607"/>
            <a:chExt cx="3372" cy="516"/>
          </a:xfrm>
        </p:grpSpPr>
        <p:sp>
          <p:nvSpPr>
            <p:cNvPr id="11" name="矩形 10"/>
            <p:cNvSpPr/>
            <p:nvPr/>
          </p:nvSpPr>
          <p:spPr>
            <a:xfrm>
              <a:off x="449" y="607"/>
              <a:ext cx="120" cy="516"/>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TextBox 603"/>
            <p:cNvSpPr txBox="1"/>
            <p:nvPr/>
          </p:nvSpPr>
          <p:spPr bwMode="auto">
            <a:xfrm>
              <a:off x="569" y="607"/>
              <a:ext cx="3252" cy="493"/>
            </a:xfrm>
            <a:prstGeom prst="rect">
              <a:avLst/>
            </a:prstGeom>
            <a:noFill/>
          </p:spPr>
          <p:txBody>
            <a:bodyPr wrap="none" lIns="67391" tIns="33696" rIns="67391" bIns="33696">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1600" dirty="0">
                  <a:solidFill>
                    <a:schemeClr val="tx1">
                      <a:lumMod val="75000"/>
                      <a:lumOff val="25000"/>
                    </a:schemeClr>
                  </a:solidFill>
                </a:rPr>
                <a:t>芙蓉杯的申报条件</a:t>
              </a:r>
              <a:endParaRPr lang="zh-CN" altLang="en-US" sz="1600" dirty="0">
                <a:solidFill>
                  <a:schemeClr val="tx1">
                    <a:lumMod val="75000"/>
                    <a:lumOff val="25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alphaModFix amt="50000"/>
          </a:blip>
          <a:tile tx="0" ty="0" sx="100000" sy="100000" flip="none" algn="tl"/>
        </a:blipFill>
        <a:effectLst/>
      </p:bgPr>
    </p:bg>
    <p:spTree>
      <p:nvGrpSpPr>
        <p:cNvPr id="1" name=""/>
        <p:cNvGrpSpPr/>
        <p:nvPr/>
      </p:nvGrpSpPr>
      <p:grpSpPr>
        <a:xfrm>
          <a:off x="0" y="0"/>
          <a:ext cx="0" cy="0"/>
          <a:chOff x="0" y="0"/>
          <a:chExt cx="0" cy="0"/>
        </a:xfrm>
      </p:grpSpPr>
      <p:sp>
        <p:nvSpPr>
          <p:cNvPr id="4" name="矩形 8"/>
          <p:cNvSpPr>
            <a:spLocks noChangeArrowheads="1"/>
          </p:cNvSpPr>
          <p:nvPr/>
        </p:nvSpPr>
        <p:spPr bwMode="auto">
          <a:xfrm>
            <a:off x="1873250" y="1416050"/>
            <a:ext cx="5254625" cy="285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p>
            <a:pPr marL="342900" indent="-342900" algn="just" defTabSz="895985">
              <a:lnSpc>
                <a:spcPct val="200000"/>
              </a:lnSpc>
              <a:spcBef>
                <a:spcPct val="20000"/>
              </a:spcBef>
              <a:buFont typeface="Wingdings" panose="05000000000000000000" charset="0"/>
              <a:buChar char="Ø"/>
            </a:pPr>
            <a:r>
              <a:rPr lang="en-US"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主要参建单位</a:t>
            </a:r>
            <a:r>
              <a:rPr lang="zh-CN" altLang="en-US"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最多有</a:t>
            </a:r>
            <a:r>
              <a:rPr lang="en-US" altLang="zh-CN"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3</a:t>
            </a:r>
            <a:r>
              <a:rPr lang="zh-CN" altLang="en-US"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家施工单位</a:t>
            </a:r>
            <a:endParaRPr lang="en-US"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a:p>
            <a:pPr marL="342900" indent="-342900" algn="just" defTabSz="895985">
              <a:lnSpc>
                <a:spcPct val="200000"/>
              </a:lnSpc>
              <a:spcBef>
                <a:spcPct val="20000"/>
              </a:spcBef>
              <a:buFont typeface="Wingdings" panose="05000000000000000000" charset="0"/>
              <a:buChar char="Ø"/>
            </a:pPr>
            <a:r>
              <a:rPr lang="en-US"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主要参建单位应具备下列条件</a:t>
            </a:r>
            <a:r>
              <a:rPr lang="zh-CN" altLang="en-US"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a:t>
            </a:r>
            <a:endParaRPr lang="zh-CN" altLang="en-US" sz="1800"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a:p>
            <a:pPr marL="742950" lvl="1" indent="-285750" algn="just" defTabSz="895985">
              <a:lnSpc>
                <a:spcPct val="200000"/>
              </a:lnSpc>
              <a:spcBef>
                <a:spcPct val="20000"/>
              </a:spcBef>
              <a:buFont typeface="Arial" panose="020B0604020202020204" pitchFamily="34" charset="0"/>
              <a:buChar char="•"/>
            </a:pPr>
            <a:r>
              <a:rPr lang="en-US"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与总承包企业依法签订了分包合同并备案</a:t>
            </a:r>
            <a:endParaRPr lang="zh-CN" altLang="en-US"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a:p>
            <a:pPr marL="742950" lvl="1" indent="-285750" algn="just" defTabSz="895985">
              <a:lnSpc>
                <a:spcPct val="200000"/>
              </a:lnSpc>
              <a:spcBef>
                <a:spcPct val="20000"/>
              </a:spcBef>
              <a:buFont typeface="Arial" panose="020B0604020202020204" pitchFamily="34" charset="0"/>
              <a:buChar char="•"/>
            </a:pPr>
            <a:r>
              <a:rPr lang="en-US"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完成的工作量占工程总量的</a:t>
            </a:r>
            <a:r>
              <a:rPr lang="en-US" dirty="0">
                <a:solidFill>
                  <a:srgbClr val="445469"/>
                </a:solidFill>
                <a:latin typeface="Times New Roman" panose="02020603050405020304" charset="0"/>
                <a:ea typeface="宋体" panose="02010600030101010101" pitchFamily="2" charset="-122"/>
                <a:cs typeface="Times New Roman" panose="02020603050405020304" charset="0"/>
                <a:sym typeface="Arial" panose="020B0604020202020204" pitchFamily="34" charset="0"/>
              </a:rPr>
              <a:t>10%</a:t>
            </a:r>
            <a:r>
              <a:rPr lang="en-US"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以上</a:t>
            </a:r>
            <a:endParaRPr lang="en-US"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a:p>
            <a:pPr marL="742950" lvl="1" indent="-285750" algn="just" defTabSz="895985">
              <a:lnSpc>
                <a:spcPct val="200000"/>
              </a:lnSpc>
              <a:spcBef>
                <a:spcPct val="20000"/>
              </a:spcBef>
              <a:buFont typeface="Arial" panose="020B0604020202020204" pitchFamily="34" charset="0"/>
              <a:buChar char="•"/>
            </a:pPr>
            <a:r>
              <a:rPr lang="en-US"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rPr>
              <a:t>完成的单位工程或分包工程的质量全部达到合格</a:t>
            </a:r>
            <a:endParaRPr lang="en-US" altLang="en-US" dirty="0">
              <a:solidFill>
                <a:srgbClr val="445469"/>
              </a:solidFill>
              <a:latin typeface="宋体" panose="02010600030101010101" pitchFamily="2" charset="-122"/>
              <a:ea typeface="宋体" panose="02010600030101010101" pitchFamily="2" charset="-122"/>
              <a:cs typeface="宋体" panose="02010600030101010101" pitchFamily="2" charset="-122"/>
              <a:sym typeface="Arial" panose="020B0604020202020204" pitchFamily="34" charset="0"/>
            </a:endParaRPr>
          </a:p>
        </p:txBody>
      </p:sp>
      <p:grpSp>
        <p:nvGrpSpPr>
          <p:cNvPr id="25" name="组合 24"/>
          <p:cNvGrpSpPr/>
          <p:nvPr/>
        </p:nvGrpSpPr>
        <p:grpSpPr>
          <a:xfrm>
            <a:off x="127635" y="60325"/>
            <a:ext cx="3753485" cy="494030"/>
            <a:chOff x="0" y="0"/>
            <a:chExt cx="5911" cy="778"/>
          </a:xfrm>
        </p:grpSpPr>
        <p:pic>
          <p:nvPicPr>
            <p:cNvPr id="26" name="图片 25" descr="图片1"/>
            <p:cNvPicPr>
              <a:picLocks noChangeAspect="1"/>
            </p:cNvPicPr>
            <p:nvPr/>
          </p:nvPicPr>
          <p:blipFill>
            <a:blip r:embed="rId2"/>
            <a:stretch>
              <a:fillRect/>
            </a:stretch>
          </p:blipFill>
          <p:spPr>
            <a:xfrm>
              <a:off x="0" y="0"/>
              <a:ext cx="771" cy="779"/>
            </a:xfrm>
            <a:prstGeom prst="rect">
              <a:avLst/>
            </a:prstGeom>
          </p:spPr>
        </p:pic>
        <p:sp>
          <p:nvSpPr>
            <p:cNvPr id="27" name="文本框 26"/>
            <p:cNvSpPr txBox="1"/>
            <p:nvPr/>
          </p:nvSpPr>
          <p:spPr>
            <a:xfrm>
              <a:off x="771" y="124"/>
              <a:ext cx="5141" cy="531"/>
            </a:xfrm>
            <a:prstGeom prst="rect">
              <a:avLst/>
            </a:prstGeom>
            <a:noFill/>
          </p:spPr>
          <p:txBody>
            <a:bodyPr wrap="square" rtlCol="0">
              <a:spAutoFit/>
            </a:bodyPr>
            <a:p>
              <a:r>
                <a:rPr lang="zh-CN" altLang="en-US">
                  <a:solidFill>
                    <a:srgbClr val="2259AA"/>
                  </a:solidFill>
                </a:rPr>
                <a:t>四川建力源工程技术咨询有限公司</a:t>
              </a:r>
              <a:endParaRPr lang="zh-CN" altLang="en-US">
                <a:solidFill>
                  <a:srgbClr val="2259AA"/>
                </a:solidFill>
              </a:endParaRPr>
            </a:p>
          </p:txBody>
        </p:sp>
      </p:grpSp>
      <p:grpSp>
        <p:nvGrpSpPr>
          <p:cNvPr id="5" name="组合 4"/>
          <p:cNvGrpSpPr/>
          <p:nvPr/>
        </p:nvGrpSpPr>
        <p:grpSpPr>
          <a:xfrm>
            <a:off x="617220" y="819150"/>
            <a:ext cx="2141220" cy="327660"/>
            <a:chOff x="449" y="607"/>
            <a:chExt cx="3372" cy="516"/>
          </a:xfrm>
        </p:grpSpPr>
        <p:sp>
          <p:nvSpPr>
            <p:cNvPr id="6" name="矩形 5"/>
            <p:cNvSpPr/>
            <p:nvPr/>
          </p:nvSpPr>
          <p:spPr>
            <a:xfrm>
              <a:off x="449" y="607"/>
              <a:ext cx="120" cy="516"/>
            </a:xfrm>
            <a:prstGeom prst="rect">
              <a:avLst/>
            </a:prstGeom>
            <a:solidFill>
              <a:srgbClr val="2259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603"/>
            <p:cNvSpPr txBox="1"/>
            <p:nvPr/>
          </p:nvSpPr>
          <p:spPr bwMode="auto">
            <a:xfrm>
              <a:off x="569" y="607"/>
              <a:ext cx="3252" cy="493"/>
            </a:xfrm>
            <a:prstGeom prst="rect">
              <a:avLst/>
            </a:prstGeom>
            <a:noFill/>
          </p:spPr>
          <p:txBody>
            <a:bodyPr wrap="none" lIns="67391" tIns="33696" rIns="67391" bIns="33696">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1600" dirty="0">
                  <a:solidFill>
                    <a:schemeClr val="tx1">
                      <a:lumMod val="75000"/>
                      <a:lumOff val="25000"/>
                    </a:schemeClr>
                  </a:solidFill>
                </a:rPr>
                <a:t>芙蓉杯的申报条件</a:t>
              </a:r>
              <a:endParaRPr lang="zh-CN" altLang="en-US" sz="1600" dirty="0">
                <a:solidFill>
                  <a:schemeClr val="tx1">
                    <a:lumMod val="75000"/>
                    <a:lumOff val="25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grpSp>
        <p:nvGrpSpPr>
          <p:cNvPr id="25" name="组合 24"/>
          <p:cNvGrpSpPr/>
          <p:nvPr/>
        </p:nvGrpSpPr>
        <p:grpSpPr>
          <a:xfrm>
            <a:off x="127635" y="60325"/>
            <a:ext cx="3753485" cy="494030"/>
            <a:chOff x="0" y="0"/>
            <a:chExt cx="5911" cy="778"/>
          </a:xfrm>
        </p:grpSpPr>
        <p:pic>
          <p:nvPicPr>
            <p:cNvPr id="26" name="图片 25" descr="图片1"/>
            <p:cNvPicPr>
              <a:picLocks noChangeAspect="1"/>
            </p:cNvPicPr>
            <p:nvPr/>
          </p:nvPicPr>
          <p:blipFill>
            <a:blip r:embed="rId2"/>
            <a:stretch>
              <a:fillRect/>
            </a:stretch>
          </p:blipFill>
          <p:spPr>
            <a:xfrm>
              <a:off x="0" y="0"/>
              <a:ext cx="771" cy="779"/>
            </a:xfrm>
            <a:prstGeom prst="rect">
              <a:avLst/>
            </a:prstGeom>
          </p:spPr>
        </p:pic>
        <p:sp>
          <p:nvSpPr>
            <p:cNvPr id="27" name="文本框 26"/>
            <p:cNvSpPr txBox="1"/>
            <p:nvPr/>
          </p:nvSpPr>
          <p:spPr>
            <a:xfrm>
              <a:off x="771" y="124"/>
              <a:ext cx="5141" cy="531"/>
            </a:xfrm>
            <a:prstGeom prst="rect">
              <a:avLst/>
            </a:prstGeom>
            <a:noFill/>
          </p:spPr>
          <p:txBody>
            <a:bodyPr wrap="square" rtlCol="0">
              <a:spAutoFit/>
            </a:bodyPr>
            <a:p>
              <a:r>
                <a:rPr lang="zh-CN" altLang="en-US">
                  <a:solidFill>
                    <a:srgbClr val="2259AA"/>
                  </a:solidFill>
                </a:rPr>
                <a:t>四川建力源工程技术咨询有限公司</a:t>
              </a:r>
              <a:endParaRPr lang="zh-CN" altLang="en-US">
                <a:solidFill>
                  <a:srgbClr val="2259AA"/>
                </a:solidFill>
              </a:endParaRPr>
            </a:p>
          </p:txBody>
        </p:sp>
      </p:grpSp>
      <p:sp>
        <p:nvSpPr>
          <p:cNvPr id="8" name="矩形 7"/>
          <p:cNvSpPr/>
          <p:nvPr/>
        </p:nvSpPr>
        <p:spPr>
          <a:xfrm>
            <a:off x="468114" y="2376140"/>
            <a:ext cx="216024" cy="1080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TextBox 603"/>
          <p:cNvSpPr txBox="1"/>
          <p:nvPr/>
        </p:nvSpPr>
        <p:spPr bwMode="auto">
          <a:xfrm>
            <a:off x="2482510" y="2117313"/>
            <a:ext cx="4036060" cy="805815"/>
          </a:xfrm>
          <a:prstGeom prst="rect">
            <a:avLst/>
          </a:prstGeom>
          <a:noFill/>
        </p:spPr>
        <p:txBody>
          <a:bodyPr wrap="none" lIns="67391" tIns="33696" rIns="67391" bIns="33696">
            <a:spAutoFit/>
          </a:bodyPr>
          <a:lstStyle>
            <a:defPPr>
              <a:defRPr lang="zh-CN"/>
            </a:defPPr>
            <a:lvl1pPr algn="ctr" fontAlgn="auto">
              <a:spcBef>
                <a:spcPts val="0"/>
              </a:spcBef>
              <a:spcAft>
                <a:spcPts val="0"/>
              </a:spcAft>
              <a:defRPr sz="9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pPr algn="l"/>
            <a:r>
              <a:rPr lang="zh-CN" altLang="en-US" sz="4800" b="1" dirty="0">
                <a:solidFill>
                  <a:schemeClr val="tx1"/>
                </a:solidFill>
                <a:latin typeface="楷体" panose="02010609060101010101" charset="-122"/>
                <a:ea typeface="楷体" panose="02010609060101010101" charset="-122"/>
              </a:rPr>
              <a:t>感谢您的收看</a:t>
            </a:r>
            <a:endParaRPr lang="zh-CN" altLang="en-US" sz="4800"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p="http://schemas.openxmlformats.org/presentationml/2006/main">
  <p:tag name="KSO_WM_UNIT_PLACING_PICTURE_USER_VIEWPORT" val="{&quot;height&quot;:1456,&quot;width&quot;:1441}"/>
</p:tagLst>
</file>

<file path=ppt/tags/tag2.xml><?xml version="1.0" encoding="utf-8"?>
<p:tagLst xmlns:p="http://schemas.openxmlformats.org/presentationml/2006/main">
  <p:tag name="ISPRING_PRESENTATION_TITLE" val="多图表简约风毕业论文答辩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602</Words>
  <Application>WPS 演示</Application>
  <PresentationFormat>自定义</PresentationFormat>
  <Paragraphs>56</Paragraphs>
  <Slides>6</Slides>
  <Notes>29</Notes>
  <HiddenSlides>0</HiddenSlides>
  <MMClips>1</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vt:i4>
      </vt:variant>
    </vt:vector>
  </HeadingPairs>
  <TitlesOfParts>
    <vt:vector size="17" baseType="lpstr">
      <vt:lpstr>Arial</vt:lpstr>
      <vt:lpstr>宋体</vt:lpstr>
      <vt:lpstr>Wingdings</vt:lpstr>
      <vt:lpstr>微软雅黑</vt:lpstr>
      <vt:lpstr>楷体</vt:lpstr>
      <vt:lpstr>Times New Roman</vt:lpstr>
      <vt:lpstr>Wingdings</vt:lpstr>
      <vt:lpstr>Calibri</vt:lpstr>
      <vt:lpstr>Arial Unicode MS</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多图表简约风毕业论文答辩PPT模板</dc:title>
  <dc:creator>Little East</dc:creator>
  <cp:lastModifiedBy>sd</cp:lastModifiedBy>
  <cp:revision>92</cp:revision>
  <dcterms:created xsi:type="dcterms:W3CDTF">2020-10-12T07:17:00Z</dcterms:created>
  <dcterms:modified xsi:type="dcterms:W3CDTF">2021-02-04T08:50:34Z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