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0" r:id="rId3"/>
    <p:sldId id="412" r:id="rId5"/>
    <p:sldId id="413" r:id="rId6"/>
    <p:sldId id="424" r:id="rId7"/>
    <p:sldId id="425" r:id="rId8"/>
    <p:sldId id="432" r:id="rId9"/>
    <p:sldId id="414" r:id="rId10"/>
    <p:sldId id="430" r:id="rId11"/>
    <p:sldId id="431" r:id="rId12"/>
    <p:sldId id="428" r:id="rId13"/>
    <p:sldId id="429" r:id="rId14"/>
    <p:sldId id="421"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26FC"/>
    <a:srgbClr val="0000FF"/>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87" d="100"/>
          <a:sy n="87" d="100"/>
        </p:scale>
        <p:origin x="581" y="77"/>
      </p:cViewPr>
      <p:guideLst>
        <p:guide orient="horz" pos="2205"/>
        <p:guide pos="385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560"/>
            <a:ext cx="10363200" cy="1470117"/>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445"/>
            <a:ext cx="8534401" cy="1752711"/>
          </a:xfrm>
        </p:spPr>
        <p:txBody>
          <a:bodyPr/>
          <a:lstStyle>
            <a:lvl1pPr marL="0" indent="0" algn="ctr">
              <a:buNone/>
              <a:defRPr>
                <a:solidFill>
                  <a:schemeClr val="tx1">
                    <a:tint val="75000"/>
                  </a:schemeClr>
                </a:solidFill>
              </a:defRPr>
            </a:lvl1pPr>
            <a:lvl2pPr marL="543560" indent="0" algn="ctr">
              <a:buNone/>
              <a:defRPr>
                <a:solidFill>
                  <a:schemeClr val="tx1">
                    <a:tint val="75000"/>
                  </a:schemeClr>
                </a:solidFill>
              </a:defRPr>
            </a:lvl2pPr>
            <a:lvl3pPr marL="1086485" indent="0" algn="ctr">
              <a:buNone/>
              <a:defRPr>
                <a:solidFill>
                  <a:schemeClr val="tx1">
                    <a:tint val="75000"/>
                  </a:schemeClr>
                </a:solidFill>
              </a:defRPr>
            </a:lvl3pPr>
            <a:lvl4pPr marL="1630045" indent="0" algn="ctr">
              <a:buNone/>
              <a:defRPr>
                <a:solidFill>
                  <a:schemeClr val="tx1">
                    <a:tint val="75000"/>
                  </a:schemeClr>
                </a:solidFill>
              </a:defRPr>
            </a:lvl4pPr>
            <a:lvl5pPr marL="2173605" indent="0" algn="ctr">
              <a:buNone/>
              <a:defRPr>
                <a:solidFill>
                  <a:schemeClr val="tx1">
                    <a:tint val="75000"/>
                  </a:schemeClr>
                </a:solidFill>
              </a:defRPr>
            </a:lvl5pPr>
            <a:lvl6pPr marL="2717165" indent="0" algn="ctr">
              <a:buNone/>
              <a:defRPr>
                <a:solidFill>
                  <a:schemeClr val="tx1">
                    <a:tint val="75000"/>
                  </a:schemeClr>
                </a:solidFill>
              </a:defRPr>
            </a:lvl6pPr>
            <a:lvl7pPr marL="3260090" indent="0" algn="ctr">
              <a:buNone/>
              <a:defRPr>
                <a:solidFill>
                  <a:schemeClr val="tx1">
                    <a:tint val="75000"/>
                  </a:schemeClr>
                </a:solidFill>
              </a:defRPr>
            </a:lvl7pPr>
            <a:lvl8pPr marL="3803650" indent="0" algn="ctr">
              <a:buNone/>
              <a:defRPr>
                <a:solidFill>
                  <a:schemeClr val="tx1">
                    <a:tint val="75000"/>
                  </a:schemeClr>
                </a:solidFill>
              </a:defRPr>
            </a:lvl8pPr>
            <a:lvl9pPr marL="434721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1" y="274656"/>
            <a:ext cx="2743200" cy="58518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56"/>
            <a:ext cx="8026401" cy="58518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7178"/>
            <a:ext cx="10363200" cy="1362161"/>
          </a:xfrm>
        </p:spPr>
        <p:txBody>
          <a:bodyPr anchor="t"/>
          <a:lstStyle>
            <a:lvl1pPr algn="l">
              <a:defRPr sz="474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897"/>
            <a:ext cx="10363200" cy="1500282"/>
          </a:xfrm>
        </p:spPr>
        <p:txBody>
          <a:bodyPr anchor="b"/>
          <a:lstStyle>
            <a:lvl1pPr marL="0" indent="0">
              <a:buNone/>
              <a:defRPr sz="2440">
                <a:solidFill>
                  <a:schemeClr val="tx1">
                    <a:tint val="75000"/>
                  </a:schemeClr>
                </a:solidFill>
              </a:defRPr>
            </a:lvl1pPr>
            <a:lvl2pPr marL="543560" indent="0">
              <a:buNone/>
              <a:defRPr sz="2165">
                <a:solidFill>
                  <a:schemeClr val="tx1">
                    <a:tint val="75000"/>
                  </a:schemeClr>
                </a:solidFill>
              </a:defRPr>
            </a:lvl2pPr>
            <a:lvl3pPr marL="1086485" indent="0">
              <a:buNone/>
              <a:defRPr sz="1895">
                <a:solidFill>
                  <a:schemeClr val="tx1">
                    <a:tint val="75000"/>
                  </a:schemeClr>
                </a:solidFill>
              </a:defRPr>
            </a:lvl3pPr>
            <a:lvl4pPr marL="1630045" indent="0">
              <a:buNone/>
              <a:defRPr sz="1625">
                <a:solidFill>
                  <a:schemeClr val="tx1">
                    <a:tint val="75000"/>
                  </a:schemeClr>
                </a:solidFill>
              </a:defRPr>
            </a:lvl4pPr>
            <a:lvl5pPr marL="2173605" indent="0">
              <a:buNone/>
              <a:defRPr sz="1625">
                <a:solidFill>
                  <a:schemeClr val="tx1">
                    <a:tint val="75000"/>
                  </a:schemeClr>
                </a:solidFill>
              </a:defRPr>
            </a:lvl5pPr>
            <a:lvl6pPr marL="2717165" indent="0">
              <a:buNone/>
              <a:defRPr sz="1625">
                <a:solidFill>
                  <a:schemeClr val="tx1">
                    <a:tint val="75000"/>
                  </a:schemeClr>
                </a:solidFill>
              </a:defRPr>
            </a:lvl6pPr>
            <a:lvl7pPr marL="3260090" indent="0">
              <a:buNone/>
              <a:defRPr sz="1625">
                <a:solidFill>
                  <a:schemeClr val="tx1">
                    <a:tint val="75000"/>
                  </a:schemeClr>
                </a:solidFill>
              </a:defRPr>
            </a:lvl7pPr>
            <a:lvl8pPr marL="3803650" indent="0">
              <a:buNone/>
              <a:defRPr sz="1625">
                <a:solidFill>
                  <a:schemeClr val="tx1">
                    <a:tint val="75000"/>
                  </a:schemeClr>
                </a:solidFill>
              </a:defRPr>
            </a:lvl8pPr>
            <a:lvl9pPr marL="4347210" indent="0">
              <a:buNone/>
              <a:defRPr sz="162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210"/>
            <a:ext cx="5386917"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5013"/>
            <a:ext cx="5386917"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7" y="1535210"/>
            <a:ext cx="5389033"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7" y="2175013"/>
            <a:ext cx="5389033"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67"/>
            <a:ext cx="4011084" cy="1162123"/>
          </a:xfrm>
        </p:spPr>
        <p:txBody>
          <a:bodyPr anchor="b"/>
          <a:lstStyle>
            <a:lvl1pPr algn="l">
              <a:defRPr sz="244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67"/>
            <a:ext cx="6815667" cy="5853483"/>
          </a:xfrm>
        </p:spPr>
        <p:txBody>
          <a:bodyPr/>
          <a:lstStyle>
            <a:lvl1pPr>
              <a:defRPr sz="3795"/>
            </a:lvl1pPr>
            <a:lvl2pPr>
              <a:defRPr sz="3385"/>
            </a:lvl2pPr>
            <a:lvl3pPr>
              <a:defRPr sz="2845"/>
            </a:lvl3pPr>
            <a:lvl4pPr>
              <a:defRPr sz="2440"/>
            </a:lvl4pPr>
            <a:lvl5pPr>
              <a:defRPr sz="2440"/>
            </a:lvl5pPr>
            <a:lvl6pPr>
              <a:defRPr sz="2440"/>
            </a:lvl6pPr>
            <a:lvl7pPr>
              <a:defRPr sz="2440"/>
            </a:lvl7pPr>
            <a:lvl8pPr>
              <a:defRPr sz="2440"/>
            </a:lvl8pPr>
            <a:lvl9pPr>
              <a:defRPr sz="244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92"/>
            <a:ext cx="4011084" cy="4691358"/>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903"/>
            <a:ext cx="7315200" cy="566773"/>
          </a:xfrm>
        </p:spPr>
        <p:txBody>
          <a:bodyPr anchor="b"/>
          <a:lstStyle>
            <a:lvl1pPr algn="l">
              <a:defRPr sz="244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8" y="612813"/>
            <a:ext cx="7315200" cy="4115060"/>
          </a:xfrm>
        </p:spPr>
        <p:txBody>
          <a:bodyPr/>
          <a:lstStyle>
            <a:lvl1pPr marL="0" indent="0">
              <a:buNone/>
              <a:defRPr sz="3795"/>
            </a:lvl1pPr>
            <a:lvl2pPr marL="543560" indent="0">
              <a:buNone/>
              <a:defRPr sz="3385"/>
            </a:lvl2pPr>
            <a:lvl3pPr marL="1086485" indent="0">
              <a:buNone/>
              <a:defRPr sz="2845"/>
            </a:lvl3pPr>
            <a:lvl4pPr marL="1630045" indent="0">
              <a:buNone/>
              <a:defRPr sz="2440"/>
            </a:lvl4pPr>
            <a:lvl5pPr marL="2173605" indent="0">
              <a:buNone/>
              <a:defRPr sz="2440"/>
            </a:lvl5pPr>
            <a:lvl6pPr marL="2717165" indent="0">
              <a:buNone/>
              <a:defRPr sz="2440"/>
            </a:lvl6pPr>
            <a:lvl7pPr marL="3260090" indent="0">
              <a:buNone/>
              <a:defRPr sz="2440"/>
            </a:lvl7pPr>
            <a:lvl8pPr marL="3803650" indent="0">
              <a:buNone/>
              <a:defRPr sz="2440"/>
            </a:lvl8pPr>
            <a:lvl9pPr marL="4347210" indent="0">
              <a:buNone/>
              <a:defRPr sz="2440"/>
            </a:lvl9pPr>
          </a:lstStyle>
          <a:p>
            <a:endParaRPr lang="zh-CN" altLang="en-US"/>
          </a:p>
        </p:txBody>
      </p:sp>
      <p:sp>
        <p:nvSpPr>
          <p:cNvPr id="4" name="文本占位符 3"/>
          <p:cNvSpPr>
            <a:spLocks noGrp="1"/>
          </p:cNvSpPr>
          <p:nvPr>
            <p:ph type="body" sz="half" idx="2"/>
          </p:nvPr>
        </p:nvSpPr>
        <p:spPr>
          <a:xfrm>
            <a:off x="2389718" y="5367678"/>
            <a:ext cx="7315200" cy="804912"/>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55"/>
            <a:ext cx="10972801" cy="114307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301"/>
            <a:ext cx="10972801" cy="4526249"/>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752"/>
            <a:ext cx="2844801" cy="365148"/>
          </a:xfrm>
          <a:prstGeom prst="rect">
            <a:avLst/>
          </a:prstGeom>
        </p:spPr>
        <p:txBody>
          <a:bodyPr vert="horz" lIns="80229" tIns="40115" rIns="80229" bIns="40115" rtlCol="0" anchor="ctr"/>
          <a:lstStyle>
            <a:lvl1pPr algn="l">
              <a:defRPr sz="149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1" y="6356752"/>
            <a:ext cx="3860800" cy="365148"/>
          </a:xfrm>
          <a:prstGeom prst="rect">
            <a:avLst/>
          </a:prstGeom>
        </p:spPr>
        <p:txBody>
          <a:bodyPr vert="horz" lIns="80229" tIns="40115" rIns="80229" bIns="40115" rtlCol="0" anchor="ctr"/>
          <a:lstStyle>
            <a:lvl1pPr algn="ctr">
              <a:defRPr sz="149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752"/>
            <a:ext cx="2844801" cy="365148"/>
          </a:xfrm>
          <a:prstGeom prst="rect">
            <a:avLst/>
          </a:prstGeom>
        </p:spPr>
        <p:txBody>
          <a:bodyPr vert="horz" lIns="80229" tIns="40115" rIns="80229" bIns="40115" rtlCol="0" anchor="ctr"/>
          <a:lstStyle>
            <a:lvl1pPr algn="r">
              <a:defRPr sz="149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1086485" rtl="0" eaLnBrk="1" latinLnBrk="0" hangingPunct="1">
        <a:spcBef>
          <a:spcPct val="0"/>
        </a:spcBef>
        <a:buNone/>
        <a:defRPr sz="5285" kern="1200">
          <a:solidFill>
            <a:schemeClr val="tx1"/>
          </a:solidFill>
          <a:latin typeface="+mj-lt"/>
          <a:ea typeface="+mj-ea"/>
          <a:cs typeface="+mj-cs"/>
        </a:defRPr>
      </a:lvl1pPr>
    </p:titleStyle>
    <p:bodyStyle>
      <a:lvl1pPr marL="407670" indent="-407670" algn="l" defTabSz="1086485" rtl="0" eaLnBrk="1" latinLnBrk="0" hangingPunct="1">
        <a:spcBef>
          <a:spcPct val="27000"/>
        </a:spcBef>
        <a:buFont typeface="Arial" panose="020B0604020202020204" pitchFamily="34" charset="0"/>
        <a:buChar char="•"/>
        <a:defRPr sz="3795" kern="1200">
          <a:solidFill>
            <a:schemeClr val="tx1"/>
          </a:solidFill>
          <a:latin typeface="+mn-lt"/>
          <a:ea typeface="+mn-ea"/>
          <a:cs typeface="+mn-cs"/>
        </a:defRPr>
      </a:lvl1pPr>
      <a:lvl2pPr marL="883285" indent="-339725" algn="l" defTabSz="1086485" rtl="0" eaLnBrk="1" latinLnBrk="0" hangingPunct="1">
        <a:spcBef>
          <a:spcPct val="27000"/>
        </a:spcBef>
        <a:buFont typeface="Arial" panose="020B0604020202020204" pitchFamily="34" charset="0"/>
        <a:buChar char="–"/>
        <a:defRPr sz="3385" kern="1200">
          <a:solidFill>
            <a:schemeClr val="tx1"/>
          </a:solidFill>
          <a:latin typeface="+mn-lt"/>
          <a:ea typeface="+mn-ea"/>
          <a:cs typeface="+mn-cs"/>
        </a:defRPr>
      </a:lvl2pPr>
      <a:lvl3pPr marL="1358265" indent="-271780" algn="l" defTabSz="1086485" rtl="0" eaLnBrk="1" latinLnBrk="0" hangingPunct="1">
        <a:spcBef>
          <a:spcPct val="27000"/>
        </a:spcBef>
        <a:buFont typeface="Arial" panose="020B0604020202020204" pitchFamily="34" charset="0"/>
        <a:buChar char="•"/>
        <a:defRPr sz="2845" kern="1200">
          <a:solidFill>
            <a:schemeClr val="tx1"/>
          </a:solidFill>
          <a:latin typeface="+mn-lt"/>
          <a:ea typeface="+mn-ea"/>
          <a:cs typeface="+mn-cs"/>
        </a:defRPr>
      </a:lvl3pPr>
      <a:lvl4pPr marL="190182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4pPr>
      <a:lvl5pPr marL="244538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5pPr>
      <a:lvl6pPr marL="298894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6pPr>
      <a:lvl7pPr marL="353187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7pPr>
      <a:lvl8pPr marL="407543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8pPr>
      <a:lvl9pPr marL="461899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9pPr>
    </p:bodyStyle>
    <p:otherStyle>
      <a:defPPr>
        <a:defRPr lang="zh-CN"/>
      </a:defPPr>
      <a:lvl1pPr marL="0" algn="l" defTabSz="1086485" rtl="0" eaLnBrk="1" latinLnBrk="0" hangingPunct="1">
        <a:defRPr sz="2165" kern="1200">
          <a:solidFill>
            <a:schemeClr val="tx1"/>
          </a:solidFill>
          <a:latin typeface="+mn-lt"/>
          <a:ea typeface="+mn-ea"/>
          <a:cs typeface="+mn-cs"/>
        </a:defRPr>
      </a:lvl1pPr>
      <a:lvl2pPr marL="543560" algn="l" defTabSz="1086485" rtl="0" eaLnBrk="1" latinLnBrk="0" hangingPunct="1">
        <a:defRPr sz="2165" kern="1200">
          <a:solidFill>
            <a:schemeClr val="tx1"/>
          </a:solidFill>
          <a:latin typeface="+mn-lt"/>
          <a:ea typeface="+mn-ea"/>
          <a:cs typeface="+mn-cs"/>
        </a:defRPr>
      </a:lvl2pPr>
      <a:lvl3pPr marL="1086485" algn="l" defTabSz="1086485" rtl="0" eaLnBrk="1" latinLnBrk="0" hangingPunct="1">
        <a:defRPr sz="2165" kern="1200">
          <a:solidFill>
            <a:schemeClr val="tx1"/>
          </a:solidFill>
          <a:latin typeface="+mn-lt"/>
          <a:ea typeface="+mn-ea"/>
          <a:cs typeface="+mn-cs"/>
        </a:defRPr>
      </a:lvl3pPr>
      <a:lvl4pPr marL="1630045" algn="l" defTabSz="1086485" rtl="0" eaLnBrk="1" latinLnBrk="0" hangingPunct="1">
        <a:defRPr sz="2165" kern="1200">
          <a:solidFill>
            <a:schemeClr val="tx1"/>
          </a:solidFill>
          <a:latin typeface="+mn-lt"/>
          <a:ea typeface="+mn-ea"/>
          <a:cs typeface="+mn-cs"/>
        </a:defRPr>
      </a:lvl4pPr>
      <a:lvl5pPr marL="2173605" algn="l" defTabSz="1086485" rtl="0" eaLnBrk="1" latinLnBrk="0" hangingPunct="1">
        <a:defRPr sz="2165" kern="1200">
          <a:solidFill>
            <a:schemeClr val="tx1"/>
          </a:solidFill>
          <a:latin typeface="+mn-lt"/>
          <a:ea typeface="+mn-ea"/>
          <a:cs typeface="+mn-cs"/>
        </a:defRPr>
      </a:lvl5pPr>
      <a:lvl6pPr marL="2717165" algn="l" defTabSz="1086485" rtl="0" eaLnBrk="1" latinLnBrk="0" hangingPunct="1">
        <a:defRPr sz="2165" kern="1200">
          <a:solidFill>
            <a:schemeClr val="tx1"/>
          </a:solidFill>
          <a:latin typeface="+mn-lt"/>
          <a:ea typeface="+mn-ea"/>
          <a:cs typeface="+mn-cs"/>
        </a:defRPr>
      </a:lvl6pPr>
      <a:lvl7pPr marL="3260090" algn="l" defTabSz="1086485" rtl="0" eaLnBrk="1" latinLnBrk="0" hangingPunct="1">
        <a:defRPr sz="2165" kern="1200">
          <a:solidFill>
            <a:schemeClr val="tx1"/>
          </a:solidFill>
          <a:latin typeface="+mn-lt"/>
          <a:ea typeface="+mn-ea"/>
          <a:cs typeface="+mn-cs"/>
        </a:defRPr>
      </a:lvl7pPr>
      <a:lvl8pPr marL="3803650" algn="l" defTabSz="1086485" rtl="0" eaLnBrk="1" latinLnBrk="0" hangingPunct="1">
        <a:defRPr sz="2165" kern="1200">
          <a:solidFill>
            <a:schemeClr val="tx1"/>
          </a:solidFill>
          <a:latin typeface="+mn-lt"/>
          <a:ea typeface="+mn-ea"/>
          <a:cs typeface="+mn-cs"/>
        </a:defRPr>
      </a:lvl8pPr>
      <a:lvl9pPr marL="4347210" algn="l" defTabSz="1086485" rtl="0" eaLnBrk="1" latinLnBrk="0" hangingPunct="1">
        <a:defRPr sz="21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2.xml"/><Relationship Id="rId6" Type="http://schemas.openxmlformats.org/officeDocument/2006/relationships/tags" Target="../tags/tag2.xml"/><Relationship Id="rId5" Type="http://schemas.openxmlformats.org/officeDocument/2006/relationships/slide" Target="slide7.xml"/><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1738630" y="471805"/>
            <a:ext cx="8684895" cy="2046605"/>
          </a:xfrm>
          <a:prstGeom prst="rect">
            <a:avLst/>
          </a:prstGeom>
          <a:noFill/>
        </p:spPr>
        <p:txBody>
          <a:bodyPr wrap="squar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ctr"/>
            <a:r>
              <a:rPr lang="zh-CN" altLang="en-US" sz="4800" dirty="0" smtClean="0">
                <a:solidFill>
                  <a:schemeClr val="tx1"/>
                </a:solidFill>
                <a:latin typeface="宋体" panose="02010600030101010101" pitchFamily="2" charset="-122"/>
                <a:ea typeface="宋体" panose="02010600030101010101" pitchFamily="2" charset="-122"/>
              </a:rPr>
              <a:t>国家企业技术中心</a:t>
            </a:r>
            <a:endParaRPr lang="zh-CN" altLang="en-US" sz="8000" b="1" dirty="0" smtClean="0">
              <a:solidFill>
                <a:schemeClr val="tx1"/>
              </a:solidFill>
              <a:latin typeface="楷体" panose="02010609060101010101" charset="-122"/>
              <a:ea typeface="楷体" panose="02010609060101010101" charset="-122"/>
            </a:endParaRPr>
          </a:p>
          <a:p>
            <a:pPr algn="ctr">
              <a:lnSpc>
                <a:spcPct val="120000"/>
              </a:lnSpc>
            </a:pPr>
            <a:r>
              <a:rPr lang="zh-CN" altLang="en-US" sz="6600" b="1" dirty="0" smtClean="0">
                <a:solidFill>
                  <a:schemeClr val="tx1"/>
                </a:solidFill>
                <a:latin typeface="宋体" panose="02010600030101010101" pitchFamily="2" charset="-122"/>
                <a:ea typeface="宋体" panose="02010600030101010101" pitchFamily="2" charset="-122"/>
              </a:rPr>
              <a:t>简 介</a:t>
            </a:r>
            <a:endParaRPr lang="zh-CN" altLang="en-US" sz="6600" b="1" dirty="0" smtClean="0">
              <a:solidFill>
                <a:schemeClr val="tx1"/>
              </a:solidFill>
              <a:latin typeface="宋体" panose="02010600030101010101" pitchFamily="2" charset="-122"/>
              <a:ea typeface="宋体" panose="02010600030101010101" pitchFamily="2" charset="-122"/>
            </a:endParaRPr>
          </a:p>
        </p:txBody>
      </p:sp>
      <p:sp>
        <p:nvSpPr>
          <p:cNvPr id="6" name="TextBox 603"/>
          <p:cNvSpPr txBox="1"/>
          <p:nvPr/>
        </p:nvSpPr>
        <p:spPr bwMode="auto">
          <a:xfrm>
            <a:off x="3409963" y="5017185"/>
            <a:ext cx="5372735" cy="50673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2710" b="1" spc="0" dirty="0">
                <a:solidFill>
                  <a:srgbClr val="2259AA"/>
                </a:solidFill>
                <a:uFillTx/>
                <a:latin typeface="宋体" panose="02010600030101010101" pitchFamily="2" charset="-122"/>
                <a:ea typeface="宋体" panose="02010600030101010101" pitchFamily="2" charset="-122"/>
              </a:rPr>
              <a:t>四川建力源工程技术咨询有限公司</a:t>
            </a:r>
            <a:endParaRPr lang="zh-CN" altLang="en-US" sz="2710" b="1" spc="0" dirty="0">
              <a:solidFill>
                <a:srgbClr val="2259AA"/>
              </a:solidFill>
              <a:uFillTx/>
              <a:latin typeface="宋体" panose="02010600030101010101" pitchFamily="2" charset="-122"/>
              <a:ea typeface="宋体" panose="02010600030101010101" pitchFamily="2" charset="-122"/>
            </a:endParaRPr>
          </a:p>
        </p:txBody>
      </p:sp>
      <p:pic>
        <p:nvPicPr>
          <p:cNvPr id="5" name="图片 4" descr="图片1"/>
          <p:cNvPicPr>
            <a:picLocks noChangeAspect="1"/>
          </p:cNvPicPr>
          <p:nvPr/>
        </p:nvPicPr>
        <p:blipFill>
          <a:blip r:embed="rId2"/>
          <a:stretch>
            <a:fillRect/>
          </a:stretch>
        </p:blipFill>
        <p:spPr>
          <a:xfrm>
            <a:off x="5564885" y="3430290"/>
            <a:ext cx="1060510" cy="1070832"/>
          </a:xfrm>
          <a:prstGeom prst="rect">
            <a:avLst/>
          </a:prstGeom>
        </p:spPr>
      </p:pic>
      <p:sp>
        <p:nvSpPr>
          <p:cNvPr id="7" name="矩形 6"/>
          <p:cNvSpPr/>
          <p:nvPr/>
        </p:nvSpPr>
        <p:spPr>
          <a:xfrm>
            <a:off x="634059" y="3234145"/>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3" name="文本框 2"/>
          <p:cNvSpPr txBox="1"/>
          <p:nvPr/>
        </p:nvSpPr>
        <p:spPr>
          <a:xfrm>
            <a:off x="4903463" y="5625280"/>
            <a:ext cx="2382493" cy="466090"/>
          </a:xfrm>
          <a:prstGeom prst="rect">
            <a:avLst/>
          </a:prstGeom>
          <a:noFill/>
        </p:spPr>
        <p:txBody>
          <a:bodyPr wrap="square" rtlCol="0">
            <a:spAutoFit/>
          </a:bodyPr>
          <a:lstStyle/>
          <a:p>
            <a:pPr algn="ct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2020.</a:t>
            </a:r>
            <a:r>
              <a:rPr lang="zh-CN" altLang="en-US" sz="2440" b="1" dirty="0" smtClean="0">
                <a:solidFill>
                  <a:srgbClr val="2259AA"/>
                </a:solidFill>
                <a:uFillTx/>
                <a:latin typeface="Times New Roman" panose="02020603050405020304" charset="0"/>
                <a:ea typeface="宋体" panose="02010600030101010101" pitchFamily="2" charset="-122"/>
                <a:cs typeface="Times New Roman" panose="02020603050405020304" charset="0"/>
              </a:rPr>
              <a:t>1</a:t>
            </a:r>
            <a:r>
              <a:rPr lang="en-US" altLang="zh-CN" sz="2440" b="1" smtClean="0">
                <a:solidFill>
                  <a:srgbClr val="2259AA"/>
                </a:solidFill>
                <a:uFillTx/>
                <a:latin typeface="Times New Roman" panose="02020603050405020304" charset="0"/>
                <a:ea typeface="宋体" panose="02010600030101010101" pitchFamily="2" charset="-122"/>
                <a:cs typeface="Times New Roman" panose="02020603050405020304" charset="0"/>
              </a:rPr>
              <a:t>2</a:t>
            </a:r>
            <a:r>
              <a:rPr lang="zh-CN" altLang="en-US" sz="2440" b="1" smtClean="0">
                <a:solidFill>
                  <a:srgbClr val="2259AA"/>
                </a:solidFill>
                <a:uFillTx/>
                <a:latin typeface="Times New Roman" panose="02020603050405020304" charset="0"/>
                <a:ea typeface="宋体" panose="02010600030101010101" pitchFamily="2" charset="-122"/>
                <a:cs typeface="Times New Roman" panose="02020603050405020304" charset="0"/>
              </a:rPr>
              <a:t> </a:t>
            </a:r>
            <a:r>
              <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rPr>
              <a:t>成都</a:t>
            </a:r>
            <a:endPar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24815"/>
          </a:xfrm>
          <a:prstGeom prst="rect">
            <a:avLst/>
          </a:prstGeom>
          <a:noFill/>
        </p:spPr>
        <p:txBody>
          <a:bodyPr wrap="square" rtlCol="0">
            <a:spAutoFit/>
          </a:bodyPr>
          <a:lstStyle/>
          <a:p>
            <a:pPr algn="l">
              <a:buClrTx/>
              <a:buSzTx/>
              <a:buFontTx/>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02  意义</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765935" y="1546225"/>
            <a:ext cx="9262745" cy="4123055"/>
          </a:xfrm>
          <a:prstGeom prst="rect">
            <a:avLst/>
          </a:prstGeom>
          <a:noFill/>
        </p:spPr>
        <p:txBody>
          <a:bodyPr wrap="square" rtlCol="0">
            <a:spAutoFit/>
          </a:bodyPr>
          <a:lstStyle/>
          <a:p>
            <a:pPr marL="342900" indent="-342900">
              <a:lnSpc>
                <a:spcPct val="150000"/>
              </a:lnSpc>
              <a:buFont typeface="Wingdings" panose="05000000000000000000" charset="0"/>
              <a:buChar char="Ø"/>
            </a:pPr>
            <a:r>
              <a:rPr lang="zh-CN" altLang="en-US" sz="2800" dirty="0" smtClean="0">
                <a:latin typeface="+mn-ea"/>
                <a:sym typeface="+mn-ea"/>
              </a:rPr>
              <a:t>提升企业形象</a:t>
            </a:r>
            <a:endParaRPr lang="zh-CN" altLang="en-US" sz="2800" dirty="0" smtClean="0">
              <a:latin typeface="+mn-ea"/>
              <a:sym typeface="+mn-ea"/>
            </a:endParaRPr>
          </a:p>
          <a:p>
            <a:pPr marL="800100" lvl="1" indent="-342900">
              <a:lnSpc>
                <a:spcPct val="200000"/>
              </a:lnSpc>
              <a:buFont typeface="Wingdings" panose="05000000000000000000" charset="0"/>
              <a:buChar char="u"/>
            </a:pPr>
            <a:r>
              <a:rPr lang="zh-CN" altLang="en-US" sz="2200" dirty="0" smtClean="0">
                <a:solidFill>
                  <a:schemeClr val="tx1"/>
                </a:solidFill>
                <a:uFillTx/>
                <a:latin typeface="+中文正文" charset="0"/>
                <a:sym typeface="+mn-ea"/>
              </a:rPr>
              <a:t>文化是企业的软实力，企业技术中心与企业文化一样，在打造企业实力，塑造、提升企业形象等方面，具有举足轻重的作用</a:t>
            </a:r>
            <a:endParaRPr lang="zh-CN" altLang="en-US" sz="2200" dirty="0" smtClean="0">
              <a:solidFill>
                <a:schemeClr val="tx1"/>
              </a:solidFill>
              <a:uFillTx/>
              <a:latin typeface="+中文正文" charset="0"/>
              <a:sym typeface="+mn-ea"/>
            </a:endParaRPr>
          </a:p>
          <a:p>
            <a:pPr marL="800100" lvl="1" indent="-342900">
              <a:lnSpc>
                <a:spcPct val="200000"/>
              </a:lnSpc>
              <a:buFont typeface="Wingdings" panose="05000000000000000000" charset="0"/>
              <a:buChar char="u"/>
            </a:pPr>
            <a:r>
              <a:rPr lang="zh-CN" altLang="en-US" sz="2200" dirty="0" smtClean="0">
                <a:solidFill>
                  <a:schemeClr val="tx1"/>
                </a:solidFill>
                <a:uFillTx/>
                <a:latin typeface="+中文正文" charset="0"/>
                <a:sym typeface="+mn-ea"/>
              </a:rPr>
              <a:t>国家级企业技术中心是具有重要示范作用的企业技术中心，是对企业在国民经济主要产业技术创新能力和创新业绩的肯定，具有较强的社会认可度，为产品走向市场打了一个很好的基础</a:t>
            </a:r>
            <a:endParaRPr lang="zh-CN" altLang="en-US" sz="2200" dirty="0" smtClean="0">
              <a:solidFill>
                <a:schemeClr val="tx1"/>
              </a:solidFill>
              <a:uFillTx/>
              <a:latin typeface="+中文正文"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24815"/>
          </a:xfrm>
          <a:prstGeom prst="rect">
            <a:avLst/>
          </a:prstGeom>
          <a:noFill/>
        </p:spPr>
        <p:txBody>
          <a:bodyPr wrap="square" rtlCol="0">
            <a:spAutoFit/>
          </a:bodyPr>
          <a:lstStyle/>
          <a:p>
            <a:pPr algn="l">
              <a:buClrTx/>
              <a:buSzTx/>
              <a:buFontTx/>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02  意义</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623695" y="1398905"/>
            <a:ext cx="9344025" cy="4928870"/>
          </a:xfrm>
          <a:prstGeom prst="rect">
            <a:avLst/>
          </a:prstGeom>
          <a:noFill/>
        </p:spPr>
        <p:txBody>
          <a:bodyPr wrap="square" rtlCol="0">
            <a:spAutoFit/>
          </a:bodyPr>
          <a:lstStyle/>
          <a:p>
            <a:pPr marL="342900" indent="-342900">
              <a:lnSpc>
                <a:spcPct val="170000"/>
              </a:lnSpc>
              <a:buFont typeface="Wingdings" panose="05000000000000000000" charset="0"/>
              <a:buChar char="Ø"/>
            </a:pPr>
            <a:r>
              <a:rPr lang="zh-CN" altLang="en-US" sz="2800" dirty="0" smtClean="0">
                <a:solidFill>
                  <a:schemeClr val="tx1"/>
                </a:solidFill>
                <a:uFillTx/>
                <a:latin typeface="Times New Roman" panose="02020603050405020304" charset="0"/>
                <a:ea typeface="宋体" panose="02010600030101010101" pitchFamily="2" charset="-122"/>
                <a:sym typeface="+mn-ea"/>
              </a:rPr>
              <a:t>获得政府奖励</a:t>
            </a:r>
            <a:endParaRPr lang="zh-CN" altLang="en-US" sz="2800" dirty="0" smtClean="0">
              <a:solidFill>
                <a:schemeClr val="tx1"/>
              </a:solidFill>
              <a:uFillTx/>
              <a:latin typeface="Times New Roman" panose="02020603050405020304" charset="0"/>
              <a:ea typeface="宋体" panose="02010600030101010101" pitchFamily="2" charset="-122"/>
              <a:sym typeface="+mn-ea"/>
            </a:endParaRPr>
          </a:p>
          <a:p>
            <a:pPr marL="800100" lvl="1" indent="-342900">
              <a:lnSpc>
                <a:spcPct val="170000"/>
              </a:lnSpc>
              <a:buFont typeface="Wingdings" panose="05000000000000000000" charset="0"/>
              <a:buChar char="u"/>
            </a:pPr>
            <a:r>
              <a:rPr lang="zh-CN" altLang="en-US" sz="2400" dirty="0">
                <a:solidFill>
                  <a:schemeClr val="tx1"/>
                </a:solidFill>
                <a:uFillTx/>
                <a:latin typeface="Times New Roman" panose="02020603050405020304" charset="0"/>
                <a:ea typeface="宋体" panose="02010600030101010101" pitchFamily="2" charset="-122"/>
              </a:rPr>
              <a:t>各地政府都出台了对国家企业技术中心的奖励措施</a:t>
            </a:r>
            <a:endParaRPr lang="zh-CN" altLang="en-US" sz="2400" dirty="0">
              <a:solidFill>
                <a:schemeClr val="tx1"/>
              </a:solidFill>
              <a:uFillTx/>
              <a:latin typeface="Times New Roman" panose="02020603050405020304" charset="0"/>
              <a:ea typeface="宋体" panose="02010600030101010101" pitchFamily="2" charset="-122"/>
            </a:endParaRPr>
          </a:p>
          <a:p>
            <a:pPr marL="1257300" lvl="2" indent="-342900" fontAlgn="auto">
              <a:lnSpc>
                <a:spcPct val="180000"/>
              </a:lnSpc>
              <a:spcBef>
                <a:spcPts val="600"/>
              </a:spcBef>
              <a:buFont typeface="Arial" panose="020B0604020202020204" pitchFamily="34" charset="0"/>
              <a:buChar char="•"/>
            </a:pPr>
            <a:r>
              <a:rPr lang="zh-CN" altLang="en-US" sz="2000" dirty="0">
                <a:solidFill>
                  <a:schemeClr val="tx1"/>
                </a:solidFill>
                <a:uFillTx/>
                <a:latin typeface="Times New Roman" panose="02020603050405020304" charset="0"/>
                <a:ea typeface="宋体" panose="02010600030101010101" pitchFamily="2" charset="-122"/>
              </a:rPr>
              <a:t>《成都市人民政府办公厅关于加快发展先进制造业实现工业转型升级发展若干政策的意见〉实施细则》提出</a:t>
            </a:r>
            <a:r>
              <a:rPr lang="en-US" altLang="zh-CN" sz="2000" dirty="0">
                <a:solidFill>
                  <a:schemeClr val="tx1"/>
                </a:solidFill>
                <a:uFillTx/>
                <a:latin typeface="Times New Roman" panose="02020603050405020304" charset="0"/>
                <a:ea typeface="宋体" panose="02010600030101010101" pitchFamily="2" charset="-122"/>
              </a:rPr>
              <a:t>“</a:t>
            </a:r>
            <a:r>
              <a:rPr lang="zh-CN" altLang="en-US" sz="2000" dirty="0">
                <a:solidFill>
                  <a:schemeClr val="tx1"/>
                </a:solidFill>
                <a:uFillTx/>
                <a:latin typeface="Times New Roman" panose="02020603050405020304" charset="0"/>
                <a:ea typeface="宋体" panose="02010600030101010101" pitchFamily="2" charset="-122"/>
              </a:rPr>
              <a:t>对国家级企业技术中心、技术创新示范企业给予100万元的一次性奖励</a:t>
            </a:r>
            <a:r>
              <a:rPr lang="en-US" altLang="zh-CN" sz="2000" dirty="0">
                <a:solidFill>
                  <a:schemeClr val="tx1"/>
                </a:solidFill>
                <a:uFillTx/>
                <a:latin typeface="Times New Roman" panose="02020603050405020304" charset="0"/>
                <a:ea typeface="宋体" panose="02010600030101010101" pitchFamily="2" charset="-122"/>
              </a:rPr>
              <a:t>”</a:t>
            </a:r>
            <a:endParaRPr lang="en-US" altLang="zh-CN" sz="2000" dirty="0">
              <a:solidFill>
                <a:schemeClr val="tx1"/>
              </a:solidFill>
              <a:uFillTx/>
              <a:latin typeface="Times New Roman" panose="02020603050405020304" charset="0"/>
              <a:ea typeface="宋体" panose="02010600030101010101" pitchFamily="2" charset="-122"/>
            </a:endParaRPr>
          </a:p>
          <a:p>
            <a:pPr marL="1257300" lvl="2" indent="-342900" fontAlgn="auto">
              <a:lnSpc>
                <a:spcPct val="180000"/>
              </a:lnSpc>
              <a:spcBef>
                <a:spcPts val="600"/>
              </a:spcBef>
              <a:buFont typeface="Arial" panose="020B0604020202020204" pitchFamily="34" charset="0"/>
              <a:buChar char="•"/>
            </a:pPr>
            <a:r>
              <a:rPr lang="zh-CN" altLang="en-US" sz="2000" dirty="0">
                <a:solidFill>
                  <a:schemeClr val="tx1"/>
                </a:solidFill>
                <a:uFillTx/>
                <a:latin typeface="Times New Roman" panose="02020603050405020304" charset="0"/>
                <a:ea typeface="宋体" panose="02010600030101010101" pitchFamily="2" charset="-122"/>
              </a:rPr>
              <a:t>中共太原市委办公厅印发的《关于搭建人才事业平台推动转型发展的若干措施》提出</a:t>
            </a:r>
            <a:r>
              <a:rPr lang="en-US" altLang="zh-CN" sz="2000" dirty="0">
                <a:solidFill>
                  <a:schemeClr val="tx1"/>
                </a:solidFill>
                <a:uFillTx/>
                <a:latin typeface="Times New Roman" panose="02020603050405020304" charset="0"/>
                <a:ea typeface="宋体" panose="02010600030101010101" pitchFamily="2" charset="-122"/>
              </a:rPr>
              <a:t>“对新认定的国家级、省级、市级企业技术中心，分别给予500万元、300万元、50万元的创新能力建设补助”</a:t>
            </a:r>
            <a:endParaRPr lang="en-US" altLang="zh-CN" sz="2000" dirty="0">
              <a:solidFill>
                <a:schemeClr val="tx1"/>
              </a:solidFill>
              <a:uFillTx/>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3160160" y="2883955"/>
            <a:ext cx="5386070" cy="1090295"/>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6500" b="1" dirty="0">
                <a:solidFill>
                  <a:schemeClr val="tx1"/>
                </a:solidFill>
                <a:latin typeface="楷体" panose="02010609060101010101" charset="-122"/>
                <a:ea typeface="楷体" panose="02010609060101010101" charset="-122"/>
              </a:rPr>
              <a:t>感谢您的收看</a:t>
            </a:r>
            <a:endParaRPr lang="zh-CN" altLang="en-US" sz="6500" dirty="0">
              <a:solidFill>
                <a:schemeClr val="tx1"/>
              </a:solidFill>
            </a:endParaRPr>
          </a:p>
        </p:txBody>
      </p:sp>
      <p:sp>
        <p:nvSpPr>
          <p:cNvPr id="3" name="矩形 2"/>
          <p:cNvSpPr/>
          <p:nvPr/>
        </p:nvSpPr>
        <p:spPr>
          <a:xfrm>
            <a:off x="591054" y="3254788"/>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grpSp>
        <p:nvGrpSpPr>
          <p:cNvPr id="24" name="组合 23"/>
          <p:cNvGrpSpPr/>
          <p:nvPr/>
        </p:nvGrpSpPr>
        <p:grpSpPr>
          <a:xfrm>
            <a:off x="373286" y="210054"/>
            <a:ext cx="7578392" cy="734530"/>
            <a:chOff x="434" y="226"/>
            <a:chExt cx="8811" cy="854"/>
          </a:xfrm>
        </p:grpSpPr>
        <p:pic>
          <p:nvPicPr>
            <p:cNvPr id="22" name="图片 21" descr="图片1"/>
            <p:cNvPicPr>
              <a:picLocks noChangeAspect="1"/>
            </p:cNvPicPr>
            <p:nvPr/>
          </p:nvPicPr>
          <p:blipFill>
            <a:blip r:embed="rId2"/>
            <a:stretch>
              <a:fillRect/>
            </a:stretch>
          </p:blipFill>
          <p:spPr>
            <a:xfrm>
              <a:off x="434" y="226"/>
              <a:ext cx="845" cy="854"/>
            </a:xfrm>
            <a:prstGeom prst="rect">
              <a:avLst/>
            </a:prstGeom>
          </p:spPr>
        </p:pic>
        <p:sp>
          <p:nvSpPr>
            <p:cNvPr id="23" name="文本框 22"/>
            <p:cNvSpPr txBox="1"/>
            <p:nvPr/>
          </p:nvSpPr>
          <p:spPr>
            <a:xfrm>
              <a:off x="1279" y="363"/>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634059" y="3331680"/>
            <a:ext cx="465125"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4" name="矩形 3"/>
          <p:cNvSpPr/>
          <p:nvPr/>
        </p:nvSpPr>
        <p:spPr>
          <a:xfrm>
            <a:off x="2286083" y="1411790"/>
            <a:ext cx="97535" cy="877812"/>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5" name="TextBox 603"/>
          <p:cNvSpPr txBox="1"/>
          <p:nvPr/>
        </p:nvSpPr>
        <p:spPr bwMode="auto">
          <a:xfrm>
            <a:off x="1274377" y="1996929"/>
            <a:ext cx="808990" cy="142494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4335" spc="600" dirty="0">
                <a:solidFill>
                  <a:schemeClr val="tx1"/>
                </a:solidFill>
              </a:rPr>
              <a:t>目</a:t>
            </a:r>
            <a:endParaRPr lang="zh-CN" altLang="en-US" sz="4335" spc="600" dirty="0">
              <a:solidFill>
                <a:schemeClr val="tx1"/>
              </a:solidFill>
            </a:endParaRPr>
          </a:p>
          <a:p>
            <a:pPr algn="l"/>
            <a:r>
              <a:rPr lang="zh-CN" altLang="en-US" sz="4335" spc="600" dirty="0">
                <a:solidFill>
                  <a:schemeClr val="tx1"/>
                </a:solidFill>
              </a:rPr>
              <a:t>录</a:t>
            </a:r>
            <a:endParaRPr lang="zh-CN" altLang="en-US" sz="4335" spc="0" dirty="0">
              <a:solidFill>
                <a:schemeClr val="tx1"/>
              </a:solidFill>
            </a:endParaRPr>
          </a:p>
        </p:txBody>
      </p:sp>
      <p:grpSp>
        <p:nvGrpSpPr>
          <p:cNvPr id="2" name="组合 1"/>
          <p:cNvGrpSpPr/>
          <p:nvPr/>
        </p:nvGrpSpPr>
        <p:grpSpPr>
          <a:xfrm>
            <a:off x="395649" y="210914"/>
            <a:ext cx="7576672" cy="731950"/>
            <a:chOff x="436" y="180"/>
            <a:chExt cx="8809" cy="851"/>
          </a:xfrm>
        </p:grpSpPr>
        <p:pic>
          <p:nvPicPr>
            <p:cNvPr id="3" name="图片 2" descr="图片1">
              <a:hlinkClick r:id="rId2" action="ppaction://hlinksldjump"/>
            </p:cNvPr>
            <p:cNvPicPr>
              <a:picLocks noChangeAspect="1"/>
            </p:cNvPicPr>
            <p:nvPr/>
          </p:nvPicPr>
          <p:blipFill>
            <a:blip r:embed="rId3"/>
            <a:stretch>
              <a:fillRect/>
            </a:stretch>
          </p:blipFill>
          <p:spPr>
            <a:xfrm>
              <a:off x="436" y="180"/>
              <a:ext cx="843" cy="851"/>
            </a:xfrm>
            <a:prstGeom prst="rect">
              <a:avLst/>
            </a:prstGeom>
          </p:spPr>
        </p:pic>
        <p:sp>
          <p:nvSpPr>
            <p:cNvPr id="6" name="文本框 5"/>
            <p:cNvSpPr txBox="1"/>
            <p:nvPr/>
          </p:nvSpPr>
          <p:spPr>
            <a:xfrm>
              <a:off x="1279" y="316"/>
              <a:ext cx="7966" cy="542"/>
            </a:xfrm>
            <a:prstGeom prst="rect">
              <a:avLst/>
            </a:prstGeom>
            <a:noFill/>
          </p:spPr>
          <p:txBody>
            <a:bodyPr wrap="square" rtlCol="0">
              <a:spAutoFit/>
            </a:bodyPr>
            <a:lstStyle/>
            <a:p>
              <a:r>
                <a:rPr lang="zh-CN" altLang="en-US" sz="2440">
                  <a:solidFill>
                    <a:schemeClr val="accent1"/>
                  </a:solidFill>
                </a:rPr>
                <a:t>四川建力源工程技术咨询有限公司</a:t>
              </a:r>
              <a:endParaRPr lang="zh-CN" altLang="en-US" sz="2440">
                <a:solidFill>
                  <a:schemeClr val="accent1"/>
                </a:solidFill>
              </a:endParaRPr>
            </a:p>
          </p:txBody>
        </p:sp>
      </p:grpSp>
      <p:graphicFrame>
        <p:nvGraphicFramePr>
          <p:cNvPr id="8" name="表格 7"/>
          <p:cNvGraphicFramePr/>
          <p:nvPr>
            <p:custDataLst>
              <p:tags r:id="rId4"/>
            </p:custDataLst>
          </p:nvPr>
        </p:nvGraphicFramePr>
        <p:xfrm>
          <a:off x="3387972" y="1996929"/>
          <a:ext cx="5597766" cy="3158816"/>
        </p:xfrm>
        <a:graphic>
          <a:graphicData uri="http://schemas.openxmlformats.org/drawingml/2006/table">
            <a:tbl>
              <a:tblPr firstRow="1" bandRow="1">
                <a:tableStyleId>{5940675A-B579-460E-94D1-54222C63F5DA}</a:tableStyleId>
              </a:tblPr>
              <a:tblGrid>
                <a:gridCol w="1472100"/>
                <a:gridCol w="4125666"/>
              </a:tblGrid>
              <a:tr h="789704">
                <a:tc>
                  <a:txBody>
                    <a:bodyPr/>
                    <a:lstStyle/>
                    <a:p>
                      <a:pPr indent="0" algn="ctr">
                        <a:buNone/>
                      </a:pPr>
                      <a:r>
                        <a:rPr lang="en-US" sz="2710" b="0">
                          <a:solidFill>
                            <a:srgbClr val="000000"/>
                          </a:solidFill>
                          <a:latin typeface="Times New Roman" panose="02020603050405020304" charset="0"/>
                          <a:cs typeface="Times New Roman" panose="02020603050405020304" charset="0"/>
                        </a:rPr>
                        <a:t>01</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zh-CN" sz="2710" b="0" dirty="0" smtClean="0">
                          <a:solidFill>
                            <a:srgbClr val="2426FC"/>
                          </a:solidFill>
                          <a:latin typeface="Times New Roman" panose="02020603050405020304" charset="0"/>
                          <a:ea typeface="宋体" panose="02010600030101010101" pitchFamily="2" charset="-122"/>
                          <a:cs typeface="Times New Roman" panose="02020603050405020304" charset="0"/>
                        </a:rPr>
                        <a:t>简介</a:t>
                      </a:r>
                      <a:endParaRPr lang="zh-CN" sz="2710" b="0" dirty="0">
                        <a:solidFill>
                          <a:srgbClr val="2426FC"/>
                        </a:solidFill>
                        <a:latin typeface="Times New Roman" panose="02020603050405020304" charset="0"/>
                        <a:ea typeface="宋体" panose="02010600030101010101" pitchFamily="2" charset="-122"/>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789704">
                <a:tc>
                  <a:txBody>
                    <a:bodyPr/>
                    <a:lstStyle/>
                    <a:p>
                      <a:pPr indent="0" algn="ctr">
                        <a:buNone/>
                      </a:pPr>
                      <a:r>
                        <a:rPr lang="en-US" sz="2710" b="0" dirty="0">
                          <a:solidFill>
                            <a:srgbClr val="000000"/>
                          </a:solidFill>
                          <a:latin typeface="Times New Roman" panose="02020603050405020304" charset="0"/>
                          <a:cs typeface="Times New Roman" panose="02020603050405020304" charset="0"/>
                        </a:rPr>
                        <a:t>02</a:t>
                      </a:r>
                      <a:endParaRPr lang="en-US" altLang="en-US" sz="2710" b="0" dirty="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zh-CN" altLang="en-US" sz="2710" b="0" dirty="0" smtClean="0">
                          <a:solidFill>
                            <a:srgbClr val="2426FC"/>
                          </a:solidFill>
                          <a:latin typeface="Times New Roman" panose="02020603050405020304" charset="0"/>
                          <a:cs typeface="Times New Roman" panose="02020603050405020304" charset="0"/>
                          <a:hlinkClick r:id="rId5" action="ppaction://hlinksldjump"/>
                        </a:rPr>
                        <a:t>意义</a:t>
                      </a:r>
                      <a:endParaRPr lang="en-US" altLang="en-US" sz="2710" b="0" dirty="0">
                        <a:solidFill>
                          <a:srgbClr val="2426FC"/>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bl>
          </a:graphicData>
        </a:graphic>
      </p:graphicFrame>
    </p:spTree>
    <p:custDataLst>
      <p:tags r:id="rId6"/>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100075" y="973828"/>
            <a:ext cx="2565696" cy="521970"/>
          </a:xfrm>
          <a:prstGeom prst="rect">
            <a:avLst/>
          </a:prstGeom>
          <a:noFill/>
        </p:spPr>
        <p:txBody>
          <a:bodyPr wrap="square" rtlCol="0">
            <a:spAutoFit/>
          </a:bodyPr>
          <a:lstStyle/>
          <a:p>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01  简介</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sp>
        <p:nvSpPr>
          <p:cNvPr id="6" name="文本框 5"/>
          <p:cNvSpPr txBox="1"/>
          <p:nvPr/>
        </p:nvSpPr>
        <p:spPr>
          <a:xfrm>
            <a:off x="1744345" y="1481455"/>
            <a:ext cx="9245600" cy="4766310"/>
          </a:xfrm>
          <a:prstGeom prst="rect">
            <a:avLst/>
          </a:prstGeom>
          <a:noFill/>
        </p:spPr>
        <p:txBody>
          <a:bodyPr wrap="square" rtlCol="0">
            <a:spAutoFit/>
          </a:bodyPr>
          <a:lstStyle/>
          <a:p>
            <a:pPr marL="457200" indent="-457200">
              <a:lnSpc>
                <a:spcPct val="140000"/>
              </a:lnSpc>
              <a:buFont typeface="Wingdings" panose="05000000000000000000" charset="0"/>
              <a:buChar char="Ø"/>
            </a:pPr>
            <a:r>
              <a:rPr lang="zh-CN" altLang="en-US" sz="3200" dirty="0" smtClean="0">
                <a:latin typeface="宋体" panose="02010600030101010101" pitchFamily="2" charset="-122"/>
                <a:ea typeface="宋体" panose="02010600030101010101" pitchFamily="2" charset="-122"/>
                <a:cs typeface="宋体" panose="02010600030101010101" pitchFamily="2" charset="-122"/>
                <a:sym typeface="+mn-ea"/>
              </a:rPr>
              <a:t>设立目的</a:t>
            </a:r>
            <a:endParaRPr lang="zh-CN" altLang="en-US" sz="3200" dirty="0">
              <a:latin typeface="宋体" panose="02010600030101010101" pitchFamily="2" charset="-122"/>
              <a:ea typeface="宋体" panose="02010600030101010101" pitchFamily="2" charset="-122"/>
              <a:cs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latin typeface="宋体" panose="02010600030101010101" pitchFamily="2" charset="-122"/>
                <a:ea typeface="宋体" panose="02010600030101010101" pitchFamily="2" charset="-122"/>
                <a:cs typeface="宋体" panose="02010600030101010101" pitchFamily="2" charset="-122"/>
              </a:rPr>
              <a:t>深入实施创新驱动发展战略</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latin typeface="宋体" panose="02010600030101010101" pitchFamily="2" charset="-122"/>
                <a:ea typeface="宋体" panose="02010600030101010101" pitchFamily="2" charset="-122"/>
                <a:cs typeface="宋体" panose="02010600030101010101" pitchFamily="2" charset="-122"/>
              </a:rPr>
              <a:t>贯彻落实</a:t>
            </a:r>
            <a:r>
              <a:rPr lang="en-US" altLang="zh-CN" sz="2400" dirty="0">
                <a:latin typeface="宋体" panose="02010600030101010101" pitchFamily="2" charset="-122"/>
                <a:ea typeface="宋体" panose="02010600030101010101" pitchFamily="2" charset="-122"/>
                <a:cs typeface="宋体" panose="02010600030101010101" pitchFamily="2" charset="-122"/>
              </a:rPr>
              <a:t>《</a:t>
            </a:r>
            <a:r>
              <a:rPr lang="zh-CN" altLang="en-US" sz="2400" dirty="0">
                <a:latin typeface="宋体" panose="02010600030101010101" pitchFamily="2" charset="-122"/>
                <a:ea typeface="宋体" panose="02010600030101010101" pitchFamily="2" charset="-122"/>
                <a:cs typeface="宋体" panose="02010600030101010101" pitchFamily="2" charset="-122"/>
              </a:rPr>
              <a:t>中共中央国务院关于深化科技体制改革加快国家创新体系建设的意见</a:t>
            </a:r>
            <a:r>
              <a:rPr lang="en-US" altLang="zh-CN" sz="2400" dirty="0">
                <a:latin typeface="宋体" panose="02010600030101010101" pitchFamily="2" charset="-122"/>
                <a:ea typeface="宋体" panose="02010600030101010101" pitchFamily="2" charset="-122"/>
                <a:cs typeface="宋体" panose="02010600030101010101" pitchFamily="2" charset="-122"/>
              </a:rPr>
              <a:t>》</a:t>
            </a: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latin typeface="宋体" panose="02010600030101010101" pitchFamily="2" charset="-122"/>
                <a:ea typeface="宋体" panose="02010600030101010101" pitchFamily="2" charset="-122"/>
                <a:cs typeface="宋体" panose="02010600030101010101" pitchFamily="2" charset="-122"/>
              </a:rPr>
              <a:t>进一步强化企业技术创新主体地位</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latin typeface="宋体" panose="02010600030101010101" pitchFamily="2" charset="-122"/>
                <a:ea typeface="宋体" panose="02010600030101010101" pitchFamily="2" charset="-122"/>
                <a:cs typeface="宋体" panose="02010600030101010101" pitchFamily="2" charset="-122"/>
              </a:rPr>
              <a:t>引导和支持企业增强技术创新能力</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latin typeface="宋体" panose="02010600030101010101" pitchFamily="2" charset="-122"/>
                <a:ea typeface="宋体" panose="02010600030101010101" pitchFamily="2" charset="-122"/>
                <a:cs typeface="宋体" panose="02010600030101010101" pitchFamily="2" charset="-122"/>
              </a:rPr>
              <a:t>健全技术创新市场导向机制</a:t>
            </a:r>
            <a:endParaRPr lang="zh-CN" altLang="en-US" sz="2400" dirty="0" smtClean="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6" name="文本框 5"/>
          <p:cNvSpPr txBox="1"/>
          <p:nvPr/>
        </p:nvSpPr>
        <p:spPr>
          <a:xfrm>
            <a:off x="1706245" y="1496060"/>
            <a:ext cx="9135110" cy="4815840"/>
          </a:xfrm>
          <a:prstGeom prst="rect">
            <a:avLst/>
          </a:prstGeom>
          <a:noFill/>
        </p:spPr>
        <p:txBody>
          <a:bodyPr wrap="square" rtlCol="0">
            <a:spAutoFit/>
          </a:bodyPr>
          <a:lstStyle/>
          <a:p>
            <a:pPr marL="457200" indent="-457200">
              <a:lnSpc>
                <a:spcPct val="150000"/>
              </a:lnSpc>
              <a:buFont typeface="Wingdings" panose="05000000000000000000" charset="0"/>
              <a:buChar char="Ø"/>
            </a:pPr>
            <a:r>
              <a:rPr lang="zh-CN" altLang="en-US" sz="3200" dirty="0" smtClean="0">
                <a:latin typeface="宋体" panose="02010600030101010101" pitchFamily="2" charset="-122"/>
                <a:ea typeface="宋体" panose="02010600030101010101" pitchFamily="2" charset="-122"/>
                <a:cs typeface="宋体" panose="02010600030101010101" pitchFamily="2" charset="-122"/>
                <a:sym typeface="+mn-ea"/>
              </a:rPr>
              <a:t>主管部门</a:t>
            </a:r>
            <a:endParaRPr lang="zh-CN" altLang="en-US" sz="3200" dirty="0" smtClean="0">
              <a:latin typeface="宋体" panose="02010600030101010101" pitchFamily="2" charset="-122"/>
              <a:ea typeface="宋体" panose="02010600030101010101" pitchFamily="2" charset="-122"/>
              <a:cs typeface="宋体" panose="02010600030101010101" pitchFamily="2" charset="-122"/>
            </a:endParaRPr>
          </a:p>
          <a:p>
            <a:pPr marL="914400" lvl="1" indent="-457200" algn="l">
              <a:lnSpc>
                <a:spcPct val="160000"/>
              </a:lnSpc>
              <a:buClrTx/>
              <a:buSzTx/>
              <a:buFont typeface="Wingdings" panose="05000000000000000000" charset="0"/>
              <a:buChar char="u"/>
            </a:pPr>
            <a:r>
              <a:rPr lang="zh-CN" altLang="en-US" sz="2400" dirty="0" smtClean="0">
                <a:latin typeface="+mn-ea"/>
              </a:rPr>
              <a:t>国家发展改革委、科技部、财政部、海关总署、税务总局</a:t>
            </a:r>
            <a:endParaRPr lang="zh-CN" altLang="en-US" sz="2400" dirty="0" smtClean="0">
              <a:latin typeface="+mn-ea"/>
            </a:endParaRPr>
          </a:p>
          <a:p>
            <a:pPr marL="1257300" lvl="2" indent="-342900">
              <a:lnSpc>
                <a:spcPct val="160000"/>
              </a:lnSpc>
              <a:buFont typeface="Arial" panose="020B0604020202020204" pitchFamily="34" charset="0"/>
              <a:buChar char="•"/>
            </a:pPr>
            <a:r>
              <a:rPr lang="zh-CN" altLang="en-US" sz="2200" dirty="0">
                <a:solidFill>
                  <a:schemeClr val="tx1"/>
                </a:solidFill>
                <a:uFillTx/>
                <a:latin typeface="+中文正文" charset="0"/>
              </a:rPr>
              <a:t>指导协调国家企业技术中心相关</a:t>
            </a:r>
            <a:r>
              <a:rPr lang="zh-CN" altLang="en-US" sz="2200" dirty="0" smtClean="0">
                <a:solidFill>
                  <a:schemeClr val="tx1"/>
                </a:solidFill>
                <a:uFillTx/>
                <a:latin typeface="+中文正文" charset="0"/>
              </a:rPr>
              <a:t>工作</a:t>
            </a:r>
            <a:endParaRPr lang="en-US" altLang="zh-CN" sz="2400" dirty="0" smtClean="0">
              <a:latin typeface="+mn-ea"/>
            </a:endParaRPr>
          </a:p>
          <a:p>
            <a:pPr marL="914400" lvl="1" indent="-457200" algn="l">
              <a:lnSpc>
                <a:spcPct val="160000"/>
              </a:lnSpc>
              <a:buClrTx/>
              <a:buSzTx/>
              <a:buFont typeface="Wingdings" panose="05000000000000000000" charset="0"/>
              <a:buChar char="u"/>
            </a:pPr>
            <a:r>
              <a:rPr lang="zh-CN" altLang="en-US" sz="2400" dirty="0" smtClean="0">
                <a:latin typeface="+mn-ea"/>
              </a:rPr>
              <a:t>国家发展改革委</a:t>
            </a:r>
            <a:endParaRPr lang="zh-CN" altLang="en-US" sz="2400" dirty="0" smtClean="0">
              <a:latin typeface="+mn-ea"/>
            </a:endParaRPr>
          </a:p>
          <a:p>
            <a:pPr marL="1257300" lvl="2" indent="-342900" algn="l">
              <a:lnSpc>
                <a:spcPct val="160000"/>
              </a:lnSpc>
              <a:buClrTx/>
              <a:buSzTx/>
              <a:buFont typeface="Arial" panose="020B0604020202020204" pitchFamily="34" charset="0"/>
              <a:buChar char="•"/>
            </a:pPr>
            <a:r>
              <a:rPr lang="zh-CN" altLang="en-US" sz="2200" dirty="0">
                <a:uFillTx/>
                <a:latin typeface="+中文正文" charset="0"/>
              </a:rPr>
              <a:t>牵头开展国家企业技术中心的认定与运行评价</a:t>
            </a:r>
            <a:endParaRPr lang="zh-CN" altLang="en-US" sz="2200" dirty="0">
              <a:uFillTx/>
              <a:latin typeface="+中文正文" charset="0"/>
            </a:endParaRPr>
          </a:p>
          <a:p>
            <a:pPr marL="914400" lvl="1" indent="-457200">
              <a:lnSpc>
                <a:spcPct val="160000"/>
              </a:lnSpc>
              <a:buFont typeface="Wingdings" panose="05000000000000000000" charset="0"/>
              <a:buChar char="u"/>
            </a:pPr>
            <a:r>
              <a:rPr lang="zh-CN" altLang="en-US" sz="2400" dirty="0" smtClean="0">
                <a:latin typeface="+mn-ea"/>
              </a:rPr>
              <a:t>各</a:t>
            </a:r>
            <a:r>
              <a:rPr lang="zh-CN" altLang="en-US" sz="2400" dirty="0">
                <a:latin typeface="+mn-ea"/>
              </a:rPr>
              <a:t>省、自治区、直辖市、计划单列市及新疆生产建设兵团发展改革部门或地方人民政府指定的部门会同同级管理部门</a:t>
            </a:r>
            <a:endParaRPr lang="zh-CN" altLang="en-US" sz="2400" dirty="0">
              <a:latin typeface="+mn-ea"/>
            </a:endParaRPr>
          </a:p>
          <a:p>
            <a:pPr marL="1257300" lvl="2" indent="-342900" algn="l">
              <a:lnSpc>
                <a:spcPct val="160000"/>
              </a:lnSpc>
              <a:buClrTx/>
              <a:buSzTx/>
              <a:buFont typeface="Arial" panose="020B0604020202020204" pitchFamily="34" charset="0"/>
              <a:buChar char="•"/>
            </a:pPr>
            <a:r>
              <a:rPr lang="zh-CN" altLang="en-US" sz="2200" dirty="0">
                <a:uFillTx/>
                <a:latin typeface="+中文正文" charset="0"/>
              </a:rPr>
              <a:t>国家企业技术中心的申报、管理等事项</a:t>
            </a:r>
            <a:endParaRPr lang="zh-CN" altLang="en-US" sz="2200" dirty="0">
              <a:uFillTx/>
              <a:latin typeface="+中文正文" charset="0"/>
            </a:endParaRPr>
          </a:p>
        </p:txBody>
      </p:sp>
      <p:sp>
        <p:nvSpPr>
          <p:cNvPr id="7" name="文本框 6"/>
          <p:cNvSpPr txBox="1"/>
          <p:nvPr/>
        </p:nvSpPr>
        <p:spPr>
          <a:xfrm>
            <a:off x="1100075" y="973828"/>
            <a:ext cx="2565696" cy="521970"/>
          </a:xfrm>
          <a:prstGeom prst="rect">
            <a:avLst/>
          </a:prstGeom>
          <a:noFill/>
        </p:spPr>
        <p:txBody>
          <a:bodyPr wrap="square" rtlCol="0">
            <a:spAutoFit/>
          </a:bodyPr>
          <a:p>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01  简介</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2345055" y="1837690"/>
            <a:ext cx="3850005" cy="521970"/>
          </a:xfrm>
          <a:prstGeom prst="rect">
            <a:avLst/>
          </a:prstGeom>
          <a:noFill/>
        </p:spPr>
        <p:txBody>
          <a:bodyPr wrap="square" rtlCol="0">
            <a:spAutoFit/>
          </a:bodyPr>
          <a:lstStyle/>
          <a:p>
            <a:pPr marL="342900" indent="-342900">
              <a:buFont typeface="Wingdings" panose="05000000000000000000" charset="0"/>
              <a:buChar char="Ø"/>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认定</a:t>
            </a: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及运行评价时间</a:t>
            </a:r>
            <a:endParaRPr lang="zh-CN" altLang="en-US" sz="2800" dirty="0" smtClean="0">
              <a:latin typeface="宋体" panose="02010600030101010101" pitchFamily="2" charset="-122"/>
              <a:ea typeface="宋体" panose="02010600030101010101" pitchFamily="2" charset="-122"/>
            </a:endParaRPr>
          </a:p>
        </p:txBody>
      </p:sp>
      <p:sp>
        <p:nvSpPr>
          <p:cNvPr id="6" name="文本框 5"/>
          <p:cNvSpPr txBox="1"/>
          <p:nvPr/>
        </p:nvSpPr>
        <p:spPr>
          <a:xfrm>
            <a:off x="3218815" y="2494280"/>
            <a:ext cx="6099810" cy="2195195"/>
          </a:xfrm>
          <a:prstGeom prst="rect">
            <a:avLst/>
          </a:prstGeom>
          <a:noFill/>
        </p:spPr>
        <p:txBody>
          <a:bodyPr wrap="square" rtlCol="0">
            <a:spAutoFit/>
          </a:bodyPr>
          <a:lstStyle/>
          <a:p>
            <a:pPr marL="457200" indent="-457200">
              <a:lnSpc>
                <a:spcPct val="180000"/>
              </a:lnSpc>
              <a:buFont typeface="Wingdings" panose="05000000000000000000" charset="0"/>
              <a:buChar char="u"/>
            </a:pPr>
            <a:r>
              <a:rPr lang="zh-CN" altLang="en-US" sz="2800" dirty="0" smtClean="0">
                <a:solidFill>
                  <a:schemeClr val="tx1"/>
                </a:solidFill>
                <a:uFillTx/>
                <a:latin typeface="Times New Roman" panose="02020603050405020304" charset="0"/>
                <a:ea typeface="宋体" panose="02010600030101010101" pitchFamily="2" charset="-122"/>
              </a:rPr>
              <a:t>认定时间</a:t>
            </a:r>
            <a:endParaRPr lang="zh-CN" altLang="en-US" sz="2800" dirty="0" smtClean="0">
              <a:solidFill>
                <a:schemeClr val="tx1"/>
              </a:solidFill>
              <a:uFillTx/>
              <a:latin typeface="Times New Roman" panose="02020603050405020304" charset="0"/>
              <a:ea typeface="宋体" panose="02010600030101010101" pitchFamily="2" charset="-122"/>
            </a:endParaRPr>
          </a:p>
          <a:p>
            <a:pPr marL="800100" lvl="1" indent="-342900">
              <a:lnSpc>
                <a:spcPct val="180000"/>
              </a:lnSpc>
              <a:buFont typeface="Arial" panose="020B0604020202020204" pitchFamily="34" charset="0"/>
              <a:buChar char="•"/>
            </a:pPr>
            <a:r>
              <a:rPr lang="en-US" altLang="zh-CN" sz="2400" dirty="0" smtClean="0">
                <a:solidFill>
                  <a:schemeClr val="tx1"/>
                </a:solidFill>
                <a:uFillTx/>
                <a:latin typeface="Times New Roman" panose="02020603050405020304" charset="0"/>
                <a:ea typeface="宋体" panose="02010600030101010101" pitchFamily="2" charset="-122"/>
              </a:rPr>
              <a:t>每年进行一次</a:t>
            </a:r>
            <a:endParaRPr lang="en-US" altLang="zh-CN" sz="2400" dirty="0" smtClean="0">
              <a:solidFill>
                <a:schemeClr val="tx1"/>
              </a:solidFill>
              <a:uFillTx/>
              <a:latin typeface="Times New Roman" panose="02020603050405020304" charset="0"/>
              <a:ea typeface="宋体" panose="02010600030101010101" pitchFamily="2" charset="-122"/>
            </a:endParaRPr>
          </a:p>
          <a:p>
            <a:pPr marL="800100" lvl="1" indent="-342900">
              <a:lnSpc>
                <a:spcPct val="180000"/>
              </a:lnSpc>
              <a:buFont typeface="Arial" panose="020B0604020202020204" pitchFamily="34" charset="0"/>
              <a:buChar char="•"/>
            </a:pPr>
            <a:r>
              <a:rPr lang="en-US" altLang="zh-CN" sz="2400" dirty="0" smtClean="0">
                <a:solidFill>
                  <a:schemeClr val="tx1"/>
                </a:solidFill>
                <a:uFillTx/>
                <a:latin typeface="Times New Roman" panose="02020603050405020304" charset="0"/>
                <a:ea typeface="宋体" panose="02010600030101010101" pitchFamily="2" charset="-122"/>
              </a:rPr>
              <a:t>受理截止日期为当年5月31日</a:t>
            </a:r>
            <a:endParaRPr lang="zh-CN" sz="2400" dirty="0">
              <a:solidFill>
                <a:schemeClr val="tx1"/>
              </a:solidFill>
              <a:uFillTx/>
              <a:latin typeface="Times New Roman" panose="02020603050405020304" charset="0"/>
              <a:ea typeface="宋体" panose="02010600030101010101" pitchFamily="2" charset="-122"/>
            </a:endParaRPr>
          </a:p>
        </p:txBody>
      </p:sp>
      <p:sp>
        <p:nvSpPr>
          <p:cNvPr id="8" name="文本框 7"/>
          <p:cNvSpPr txBox="1"/>
          <p:nvPr/>
        </p:nvSpPr>
        <p:spPr>
          <a:xfrm>
            <a:off x="1100075" y="973828"/>
            <a:ext cx="2565696" cy="521970"/>
          </a:xfrm>
          <a:prstGeom prst="rect">
            <a:avLst/>
          </a:prstGeom>
          <a:noFill/>
        </p:spPr>
        <p:txBody>
          <a:bodyPr wrap="square" rtlCol="0">
            <a:spAutoFit/>
          </a:bodyPr>
          <a:p>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01  简介</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2141855" y="1799590"/>
            <a:ext cx="3850005" cy="521970"/>
          </a:xfrm>
          <a:prstGeom prst="rect">
            <a:avLst/>
          </a:prstGeom>
          <a:noFill/>
        </p:spPr>
        <p:txBody>
          <a:bodyPr wrap="square" rtlCol="0">
            <a:spAutoFit/>
          </a:bodyPr>
          <a:lstStyle/>
          <a:p>
            <a:pPr marL="342900" indent="-342900">
              <a:buFont typeface="Wingdings" panose="05000000000000000000" charset="0"/>
              <a:buChar char="Ø"/>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认定</a:t>
            </a: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及运行评价时间</a:t>
            </a:r>
            <a:endParaRPr lang="zh-CN" altLang="en-US" sz="2800" dirty="0" smtClean="0">
              <a:latin typeface="宋体" panose="02010600030101010101" pitchFamily="2" charset="-122"/>
              <a:ea typeface="宋体" panose="02010600030101010101" pitchFamily="2" charset="-122"/>
            </a:endParaRPr>
          </a:p>
        </p:txBody>
      </p:sp>
      <p:sp>
        <p:nvSpPr>
          <p:cNvPr id="6" name="文本框 5"/>
          <p:cNvSpPr txBox="1"/>
          <p:nvPr/>
        </p:nvSpPr>
        <p:spPr>
          <a:xfrm>
            <a:off x="2924810" y="2443480"/>
            <a:ext cx="7672070" cy="2859405"/>
          </a:xfrm>
          <a:prstGeom prst="rect">
            <a:avLst/>
          </a:prstGeom>
          <a:noFill/>
        </p:spPr>
        <p:txBody>
          <a:bodyPr wrap="square" rtlCol="0">
            <a:spAutoFit/>
          </a:bodyPr>
          <a:lstStyle/>
          <a:p>
            <a:pPr marL="457200" indent="-457200">
              <a:lnSpc>
                <a:spcPct val="180000"/>
              </a:lnSpc>
              <a:buFont typeface="Wingdings" panose="05000000000000000000" charset="0"/>
              <a:buChar char="u"/>
            </a:pPr>
            <a:r>
              <a:rPr lang="zh-CN" altLang="en-US" sz="2800" dirty="0">
                <a:solidFill>
                  <a:schemeClr val="tx1"/>
                </a:solidFill>
                <a:uFillTx/>
                <a:latin typeface="Times New Roman" panose="02020603050405020304" charset="0"/>
                <a:ea typeface="宋体" panose="02010600030101010101" pitchFamily="2" charset="-122"/>
              </a:rPr>
              <a:t>运行评价时间</a:t>
            </a:r>
            <a:endParaRPr lang="zh-CN" altLang="en-US" sz="2800" dirty="0">
              <a:solidFill>
                <a:schemeClr val="tx1"/>
              </a:solidFill>
              <a:uFillTx/>
              <a:latin typeface="Times New Roman" panose="02020603050405020304" charset="0"/>
              <a:ea typeface="宋体" panose="02010600030101010101" pitchFamily="2" charset="-122"/>
            </a:endParaRPr>
          </a:p>
          <a:p>
            <a:pPr marL="800100" lvl="1" indent="-342900">
              <a:lnSpc>
                <a:spcPct val="180000"/>
              </a:lnSpc>
              <a:buFont typeface="Arial" panose="020B0604020202020204" pitchFamily="34" charset="0"/>
              <a:buChar char="•"/>
            </a:pPr>
            <a:r>
              <a:rPr lang="zh-CN" altLang="en-US" sz="2400" dirty="0">
                <a:solidFill>
                  <a:schemeClr val="tx1"/>
                </a:solidFill>
                <a:uFillTx/>
                <a:latin typeface="Times New Roman" panose="02020603050405020304" charset="0"/>
                <a:ea typeface="宋体" panose="02010600030101010101" pitchFamily="2" charset="-122"/>
              </a:rPr>
              <a:t>原则上每</a:t>
            </a:r>
            <a:r>
              <a:rPr lang="en-US" altLang="zh-CN" sz="2400" dirty="0">
                <a:solidFill>
                  <a:schemeClr val="tx1"/>
                </a:solidFill>
                <a:uFillTx/>
                <a:latin typeface="Times New Roman" panose="02020603050405020304" charset="0"/>
                <a:ea typeface="宋体" panose="02010600030101010101" pitchFamily="2" charset="-122"/>
              </a:rPr>
              <a:t>2</a:t>
            </a:r>
            <a:r>
              <a:rPr lang="zh-CN" altLang="en-US" sz="2400" dirty="0">
                <a:solidFill>
                  <a:schemeClr val="tx1"/>
                </a:solidFill>
                <a:uFillTx/>
                <a:latin typeface="Times New Roman" panose="02020603050405020304" charset="0"/>
                <a:ea typeface="宋体" panose="02010600030101010101" pitchFamily="2" charset="-122"/>
              </a:rPr>
              <a:t>年进行一次，国家发展改革委于评价年度下发评价通知</a:t>
            </a:r>
            <a:endParaRPr lang="zh-CN" altLang="en-US" sz="2400" dirty="0">
              <a:solidFill>
                <a:schemeClr val="tx1"/>
              </a:solidFill>
              <a:uFillTx/>
              <a:latin typeface="Times New Roman" panose="02020603050405020304" charset="0"/>
              <a:ea typeface="宋体" panose="02010600030101010101" pitchFamily="2" charset="-122"/>
            </a:endParaRPr>
          </a:p>
          <a:p>
            <a:pPr marL="800100" lvl="1" indent="-342900">
              <a:lnSpc>
                <a:spcPct val="180000"/>
              </a:lnSpc>
              <a:buFont typeface="Arial" panose="020B0604020202020204" pitchFamily="34" charset="0"/>
              <a:buChar char="•"/>
            </a:pPr>
            <a:r>
              <a:rPr lang="zh-CN" sz="2400" dirty="0">
                <a:solidFill>
                  <a:schemeClr val="tx1"/>
                </a:solidFill>
                <a:uFillTx/>
                <a:latin typeface="Times New Roman" panose="02020603050405020304" charset="0"/>
                <a:ea typeface="宋体" panose="02010600030101010101" pitchFamily="2" charset="-122"/>
              </a:rPr>
              <a:t>材料报送截止时间为评价年度的 5 月 31 日前</a:t>
            </a:r>
            <a:endParaRPr lang="zh-CN" sz="2400" dirty="0">
              <a:solidFill>
                <a:schemeClr val="tx1"/>
              </a:solidFill>
              <a:uFillTx/>
              <a:latin typeface="Times New Roman" panose="02020603050405020304" charset="0"/>
              <a:ea typeface="宋体" panose="02010600030101010101" pitchFamily="2" charset="-122"/>
            </a:endParaRPr>
          </a:p>
        </p:txBody>
      </p:sp>
      <p:sp>
        <p:nvSpPr>
          <p:cNvPr id="8" name="文本框 7"/>
          <p:cNvSpPr txBox="1"/>
          <p:nvPr/>
        </p:nvSpPr>
        <p:spPr>
          <a:xfrm>
            <a:off x="1100075" y="973828"/>
            <a:ext cx="2565696" cy="521970"/>
          </a:xfrm>
          <a:prstGeom prst="rect">
            <a:avLst/>
          </a:prstGeom>
          <a:noFill/>
        </p:spPr>
        <p:txBody>
          <a:bodyPr wrap="square" rtlCol="0">
            <a:spAutoFit/>
          </a:bodyPr>
          <a:p>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01  简介</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24815"/>
          </a:xfrm>
          <a:prstGeom prst="rect">
            <a:avLst/>
          </a:prstGeom>
          <a:noFill/>
        </p:spPr>
        <p:txBody>
          <a:bodyPr wrap="square" rtlCol="0">
            <a:spAutoFit/>
          </a:bodyPr>
          <a:lstStyle/>
          <a:p>
            <a:pPr algn="l">
              <a:buClrTx/>
              <a:buSzTx/>
              <a:buFontTx/>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02  意义</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745615" y="1607185"/>
            <a:ext cx="9385935" cy="4505325"/>
          </a:xfrm>
          <a:prstGeom prst="rect">
            <a:avLst/>
          </a:prstGeom>
          <a:noFill/>
        </p:spPr>
        <p:txBody>
          <a:bodyPr wrap="square" rtlCol="0">
            <a:spAutoFit/>
          </a:bodyPr>
          <a:lstStyle/>
          <a:p>
            <a:pPr marL="342900" indent="-342900" fontAlgn="auto">
              <a:lnSpc>
                <a:spcPct val="170000"/>
              </a:lnSpc>
              <a:spcBef>
                <a:spcPts val="600"/>
              </a:spcBef>
              <a:buFont typeface="Wingdings" panose="05000000000000000000" charset="0"/>
              <a:buChar char="Ø"/>
            </a:pPr>
            <a:r>
              <a:rPr lang="zh-CN" altLang="en-US" sz="2800" dirty="0" smtClean="0">
                <a:latin typeface="+mn-ea"/>
                <a:sym typeface="+mn-ea"/>
              </a:rPr>
              <a:t>响应国家深入实施创新驱动的发展战略</a:t>
            </a:r>
            <a:endParaRPr lang="zh-CN" altLang="en-US" sz="2800" dirty="0" smtClean="0">
              <a:latin typeface="+mn-ea"/>
              <a:sym typeface="+mn-ea"/>
            </a:endParaRPr>
          </a:p>
          <a:p>
            <a:pPr marL="800100" lvl="1" indent="-342900" fontAlgn="auto">
              <a:lnSpc>
                <a:spcPct val="170000"/>
              </a:lnSpc>
              <a:spcBef>
                <a:spcPts val="600"/>
              </a:spcBef>
              <a:buFont typeface="Wingdings" panose="05000000000000000000" charset="0"/>
              <a:buChar char="u"/>
            </a:pPr>
            <a:r>
              <a:rPr lang="en-US" altLang="zh-CN" sz="2200" dirty="0" smtClean="0">
                <a:solidFill>
                  <a:schemeClr val="tx1"/>
                </a:solidFill>
                <a:uFillTx/>
                <a:latin typeface="+中文正文" charset="0"/>
              </a:rPr>
              <a:t>深入实施创新驱动发展战略，对我国提高经济增长的质量和效益、加快转变经济发展方式具有现实意义</a:t>
            </a:r>
            <a:endParaRPr lang="en-US" altLang="zh-CN" sz="2200" dirty="0" smtClean="0">
              <a:solidFill>
                <a:schemeClr val="tx1"/>
              </a:solidFill>
              <a:uFillTx/>
              <a:latin typeface="+中文正文" charset="0"/>
            </a:endParaRPr>
          </a:p>
          <a:p>
            <a:pPr marL="800100" lvl="1" indent="-342900" fontAlgn="auto">
              <a:lnSpc>
                <a:spcPct val="170000"/>
              </a:lnSpc>
              <a:spcBef>
                <a:spcPts val="600"/>
              </a:spcBef>
              <a:buFont typeface="Wingdings" panose="05000000000000000000" charset="0"/>
              <a:buChar char="u"/>
            </a:pPr>
            <a:r>
              <a:rPr lang="zh-CN" altLang="en-US" sz="2200" dirty="0" smtClean="0">
                <a:solidFill>
                  <a:schemeClr val="tx1"/>
                </a:solidFill>
                <a:uFillTx/>
                <a:latin typeface="+中文正文" charset="0"/>
              </a:rPr>
              <a:t>战略重点推进</a:t>
            </a:r>
            <a:r>
              <a:rPr lang="en-US" altLang="zh-CN" sz="2200" dirty="0" smtClean="0">
                <a:solidFill>
                  <a:schemeClr val="tx1"/>
                </a:solidFill>
                <a:uFillTx/>
                <a:latin typeface="+中文正文" charset="0"/>
              </a:rPr>
              <a:t>构建以企业为主体、市场为导向、产学研相结合的技术创新体系</a:t>
            </a:r>
            <a:endParaRPr lang="zh-CN" altLang="en-US" sz="2200" dirty="0" smtClean="0">
              <a:solidFill>
                <a:schemeClr val="tx1"/>
              </a:solidFill>
              <a:uFillTx/>
              <a:latin typeface="+中文正文" charset="0"/>
            </a:endParaRPr>
          </a:p>
          <a:p>
            <a:pPr marL="800100" lvl="1" indent="-342900" fontAlgn="auto">
              <a:lnSpc>
                <a:spcPct val="170000"/>
              </a:lnSpc>
              <a:spcBef>
                <a:spcPts val="600"/>
              </a:spcBef>
              <a:buFont typeface="Wingdings" panose="05000000000000000000" charset="0"/>
              <a:buChar char="u"/>
            </a:pPr>
            <a:r>
              <a:rPr lang="zh-CN" altLang="en-US" sz="2200" dirty="0">
                <a:solidFill>
                  <a:schemeClr val="tx1"/>
                </a:solidFill>
                <a:uFillTx/>
                <a:latin typeface="+中文正文" charset="0"/>
              </a:rPr>
              <a:t>国家企业技术中心能进一步强化企业技术创新主体地位，引导企业增强技术创新能力，健全技术创新市场导向机制</a:t>
            </a:r>
            <a:endParaRPr lang="zh-CN" altLang="en-US" sz="2200" dirty="0">
              <a:solidFill>
                <a:schemeClr val="tx1"/>
              </a:solidFill>
              <a:uFillTx/>
              <a:latin typeface="+中文正文"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24815"/>
          </a:xfrm>
          <a:prstGeom prst="rect">
            <a:avLst/>
          </a:prstGeom>
          <a:noFill/>
        </p:spPr>
        <p:txBody>
          <a:bodyPr wrap="square" rtlCol="0">
            <a:spAutoFit/>
          </a:bodyPr>
          <a:lstStyle/>
          <a:p>
            <a:pPr algn="l">
              <a:buClrTx/>
              <a:buSzTx/>
              <a:buFontTx/>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02  意义</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363980" y="1617345"/>
            <a:ext cx="9272905" cy="4758055"/>
          </a:xfrm>
          <a:prstGeom prst="rect">
            <a:avLst/>
          </a:prstGeom>
          <a:noFill/>
        </p:spPr>
        <p:txBody>
          <a:bodyPr wrap="square" rtlCol="0">
            <a:spAutoFit/>
          </a:bodyPr>
          <a:lstStyle/>
          <a:p>
            <a:pPr marL="800100" indent="-457200" fontAlgn="auto">
              <a:spcBef>
                <a:spcPts val="600"/>
              </a:spcBef>
              <a:buFont typeface="Wingdings" panose="05000000000000000000" charset="0"/>
              <a:buChar char="Ø"/>
            </a:pPr>
            <a:r>
              <a:rPr lang="zh-CN" altLang="en-US" sz="2800" dirty="0" smtClean="0">
                <a:latin typeface="+mn-ea"/>
                <a:sym typeface="+mn-ea"/>
              </a:rPr>
              <a:t>提高企业竞争实力和能力的关键环节</a:t>
            </a:r>
            <a:endParaRPr lang="zh-CN" altLang="en-US" sz="2800" dirty="0" smtClean="0">
              <a:latin typeface="+mn-ea"/>
              <a:sym typeface="+mn-ea"/>
            </a:endParaRPr>
          </a:p>
          <a:p>
            <a:pPr marL="1143000" lvl="1" indent="-342900" fontAlgn="auto">
              <a:lnSpc>
                <a:spcPct val="200000"/>
              </a:lnSpc>
              <a:spcBef>
                <a:spcPts val="600"/>
              </a:spcBef>
              <a:buFont typeface="Wingdings" panose="05000000000000000000" charset="0"/>
              <a:buChar char="u"/>
            </a:pPr>
            <a:r>
              <a:rPr lang="zh-CN" altLang="en-US" sz="2170" dirty="0" smtClean="0">
                <a:latin typeface="+mn-ea"/>
                <a:sym typeface="+mn-ea"/>
              </a:rPr>
              <a:t>在市场经济中，企业的技术创新能力成为市场竞争的制高点，建立技术中心是现代企业搞好技术创新的必然要求</a:t>
            </a:r>
            <a:endParaRPr lang="zh-CN" altLang="en-US" sz="2170" dirty="0" smtClean="0">
              <a:latin typeface="+mn-ea"/>
              <a:sym typeface="+mn-ea"/>
            </a:endParaRPr>
          </a:p>
          <a:p>
            <a:pPr marL="1143000" lvl="1" indent="-342900" fontAlgn="auto">
              <a:lnSpc>
                <a:spcPct val="200000"/>
              </a:lnSpc>
              <a:spcBef>
                <a:spcPts val="600"/>
              </a:spcBef>
              <a:buFont typeface="Wingdings" panose="05000000000000000000" charset="0"/>
              <a:buChar char="u"/>
            </a:pPr>
            <a:r>
              <a:rPr lang="zh-CN" altLang="en-US" sz="2170" dirty="0" smtClean="0">
                <a:latin typeface="+mn-ea"/>
                <a:sym typeface="+mn-ea"/>
              </a:rPr>
              <a:t>企业建立技术中心不仅有利于迅速改变科技资源配置的效率,同时有利于孔固企业改革成果</a:t>
            </a:r>
            <a:endParaRPr lang="zh-CN" altLang="en-US" sz="2170" dirty="0" smtClean="0">
              <a:latin typeface="+mn-ea"/>
              <a:sym typeface="+mn-ea"/>
            </a:endParaRPr>
          </a:p>
          <a:p>
            <a:pPr marL="1143000" lvl="1" indent="-342900" fontAlgn="auto">
              <a:lnSpc>
                <a:spcPct val="200000"/>
              </a:lnSpc>
              <a:spcBef>
                <a:spcPts val="600"/>
              </a:spcBef>
              <a:buFont typeface="Wingdings" panose="05000000000000000000" charset="0"/>
              <a:buChar char="u"/>
            </a:pPr>
            <a:r>
              <a:rPr lang="zh-CN" altLang="en-US" sz="2170" dirty="0" smtClean="0">
                <a:latin typeface="+mn-ea"/>
                <a:sym typeface="+mn-ea"/>
              </a:rPr>
              <a:t>建立以技术中心为核心的技术创新体系及有效运行机制才能增强企业活力和动力，提高企业竞争实力和能力</a:t>
            </a:r>
            <a:endParaRPr lang="zh-CN" altLang="en-US" sz="217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71"/>
          <p:cNvSpPr/>
          <p:nvPr/>
        </p:nvSpPr>
        <p:spPr bwMode="auto">
          <a:xfrm>
            <a:off x="2409379" y="4456216"/>
            <a:ext cx="29854" cy="40528"/>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5" name="Freeform 272"/>
          <p:cNvSpPr/>
          <p:nvPr/>
        </p:nvSpPr>
        <p:spPr bwMode="auto">
          <a:xfrm>
            <a:off x="2450087" y="4456216"/>
            <a:ext cx="19000" cy="40528"/>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24815"/>
          </a:xfrm>
          <a:prstGeom prst="rect">
            <a:avLst/>
          </a:prstGeom>
          <a:noFill/>
        </p:spPr>
        <p:txBody>
          <a:bodyPr wrap="square" rtlCol="0">
            <a:spAutoFit/>
          </a:bodyPr>
          <a:lstStyle/>
          <a:p>
            <a:pPr algn="l">
              <a:buClrTx/>
              <a:buSzTx/>
              <a:buFontTx/>
            </a:pPr>
            <a:r>
              <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rPr>
              <a:t>02  意义</a:t>
            </a:r>
            <a:endParaRPr lang="zh-CN" altLang="en-US" sz="2800" b="1" dirty="0">
              <a:solidFill>
                <a:srgbClr val="113A59"/>
              </a:solidFill>
              <a:uFillTx/>
              <a:latin typeface="Times New Roman" panose="02020603050405020304" charset="0"/>
              <a:ea typeface="宋体" panose="02010600030101010101" pitchFamily="2" charset="-122"/>
              <a:cs typeface="宋体" panose="02010600030101010101" pitchFamily="2" charset="-122"/>
            </a:endParaRPr>
          </a:p>
        </p:txBody>
      </p:sp>
      <p:grpSp>
        <p:nvGrpSpPr>
          <p:cNvPr id="24" name="组合 23"/>
          <p:cNvGrpSpPr/>
          <p:nvPr/>
        </p:nvGrpSpPr>
        <p:grpSpPr>
          <a:xfrm>
            <a:off x="395649" y="210914"/>
            <a:ext cx="7576672" cy="731950"/>
            <a:chOff x="436" y="180"/>
            <a:chExt cx="8809" cy="851"/>
          </a:xfrm>
        </p:grpSpPr>
        <p:pic>
          <p:nvPicPr>
            <p:cNvPr id="3" name="图片 2" descr="图片1">
              <a:hlinkClick r:id="rId1" action="ppaction://hlinksldjump"/>
            </p:cNvPr>
            <p:cNvPicPr>
              <a:picLocks noChangeAspect="1"/>
            </p:cNvPicPr>
            <p:nvPr/>
          </p:nvPicPr>
          <p:blipFill>
            <a:blip r:embed="rId2"/>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772920" y="1647825"/>
            <a:ext cx="9182100" cy="4705985"/>
          </a:xfrm>
          <a:prstGeom prst="rect">
            <a:avLst/>
          </a:prstGeom>
          <a:noFill/>
        </p:spPr>
        <p:txBody>
          <a:bodyPr wrap="square" rtlCol="0">
            <a:spAutoFit/>
          </a:bodyPr>
          <a:lstStyle/>
          <a:p>
            <a:pPr marL="342900" indent="-342900">
              <a:lnSpc>
                <a:spcPct val="160000"/>
              </a:lnSpc>
              <a:buFont typeface="Wingdings" panose="05000000000000000000" charset="0"/>
              <a:buChar char="Ø"/>
            </a:pPr>
            <a:r>
              <a:rPr lang="zh-CN" altLang="en-US" sz="2800" dirty="0" smtClean="0">
                <a:latin typeface="+mn-ea"/>
                <a:sym typeface="+mn-ea"/>
              </a:rPr>
              <a:t>实现科技优势转化为竞争优势的有效途径</a:t>
            </a:r>
            <a:endParaRPr lang="zh-CN" altLang="en-US" sz="2800" dirty="0" smtClean="0">
              <a:latin typeface="+mn-ea"/>
              <a:sym typeface="+mn-ea"/>
            </a:endParaRPr>
          </a:p>
          <a:p>
            <a:pPr marL="800100" lvl="1" indent="-342900" fontAlgn="auto">
              <a:lnSpc>
                <a:spcPct val="160000"/>
              </a:lnSpc>
              <a:spcBef>
                <a:spcPts val="600"/>
              </a:spcBef>
              <a:buFont typeface="Wingdings" panose="05000000000000000000" charset="0"/>
              <a:buChar char="u"/>
            </a:pPr>
            <a:r>
              <a:rPr lang="zh-CN" altLang="en-US" sz="2100" dirty="0">
                <a:solidFill>
                  <a:schemeClr val="tx1"/>
                </a:solidFill>
                <a:uFillTx/>
                <a:sym typeface="+mn-ea"/>
              </a:rPr>
              <a:t>一个国家的技术优势体现在企业拥有的大规模生产技术和在市场上有竞争力产品的技术附加值上</a:t>
            </a:r>
            <a:endParaRPr lang="zh-CN" altLang="en-US" sz="2100" dirty="0">
              <a:solidFill>
                <a:schemeClr val="tx1"/>
              </a:solidFill>
              <a:uFillTx/>
              <a:sym typeface="+mn-ea"/>
            </a:endParaRPr>
          </a:p>
          <a:p>
            <a:pPr marL="800100" lvl="1" indent="-342900" fontAlgn="auto">
              <a:lnSpc>
                <a:spcPct val="160000"/>
              </a:lnSpc>
              <a:spcBef>
                <a:spcPts val="600"/>
              </a:spcBef>
              <a:buFont typeface="Wingdings" panose="05000000000000000000" charset="0"/>
              <a:buChar char="u"/>
            </a:pPr>
            <a:r>
              <a:rPr lang="zh-CN" altLang="en-US" sz="2100" dirty="0">
                <a:uFillTx/>
                <a:sym typeface="+mn-ea"/>
              </a:rPr>
              <a:t>科技优势只是取得竞争优势的一个充分条件，只是提供了变为经济优势的可能，其间还需要一个转化过程</a:t>
            </a:r>
            <a:endParaRPr lang="zh-CN" altLang="en-US" sz="2100" dirty="0">
              <a:solidFill>
                <a:schemeClr val="tx1"/>
              </a:solidFill>
              <a:uFillTx/>
              <a:sym typeface="+mn-ea"/>
            </a:endParaRPr>
          </a:p>
          <a:p>
            <a:pPr marL="800100" lvl="1" indent="-342900" fontAlgn="auto">
              <a:lnSpc>
                <a:spcPct val="160000"/>
              </a:lnSpc>
              <a:spcBef>
                <a:spcPts val="600"/>
              </a:spcBef>
              <a:buFont typeface="Wingdings" panose="05000000000000000000" charset="0"/>
              <a:buChar char="u"/>
            </a:pPr>
            <a:r>
              <a:rPr lang="zh-CN" altLang="en-US" sz="2100" dirty="0">
                <a:solidFill>
                  <a:schemeClr val="tx1"/>
                </a:solidFill>
                <a:uFillTx/>
                <a:sym typeface="+mn-ea"/>
              </a:rPr>
              <a:t>要保证技术上的先进，必须要有强大的技术开发机构</a:t>
            </a:r>
            <a:endParaRPr lang="zh-CN" altLang="en-US" sz="2100" dirty="0">
              <a:solidFill>
                <a:schemeClr val="tx1"/>
              </a:solidFill>
              <a:uFillTx/>
              <a:sym typeface="+mn-ea"/>
            </a:endParaRPr>
          </a:p>
          <a:p>
            <a:pPr marL="800100" lvl="1" indent="-342900" fontAlgn="auto">
              <a:lnSpc>
                <a:spcPct val="160000"/>
              </a:lnSpc>
              <a:spcBef>
                <a:spcPts val="600"/>
              </a:spcBef>
              <a:buFont typeface="Wingdings" panose="05000000000000000000" charset="0"/>
              <a:buChar char="u"/>
            </a:pPr>
            <a:r>
              <a:rPr lang="zh-CN" altLang="en-US" sz="2100" dirty="0">
                <a:solidFill>
                  <a:schemeClr val="tx1"/>
                </a:solidFill>
                <a:uFillTx/>
                <a:sym typeface="+mn-ea"/>
              </a:rPr>
              <a:t>通过建立企业技术中心能够利用有效的科技资源，将科研成果转化成现实生产力</a:t>
            </a:r>
            <a:endParaRPr lang="zh-CN" altLang="en-US" sz="2100" dirty="0">
              <a:solidFill>
                <a:schemeClr val="tx1"/>
              </a:solidFill>
              <a:uFillTx/>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KSO_WM_UNIT_TABLE_BEAUTIFY" val="smartTable{9ddaf443-9415-4fc8-a062-2e7a6d5139a1}"/>
  <p:tag name="TABLE_ENDDRAG_ORIGIN_RECT" val="339*302"/>
  <p:tag name="TABLE_ENDDRAG_RECT" val="297*142*339*302"/>
</p:tagLst>
</file>

<file path=ppt/tags/tag2.xml><?xml version="1.0" encoding="utf-8"?>
<p:tagLst xmlns:p="http://schemas.openxmlformats.org/presentationml/2006/main">
  <p:tag name="TIMING" val="|2.2|1.4|0.8|0.7|0.7|0.7"/>
</p:tagLst>
</file>

<file path=ppt/theme/theme1.xml><?xml version="1.0" encoding="utf-8"?>
<a:theme xmlns:a="http://schemas.openxmlformats.org/drawingml/2006/main" name="Office 主题">
  <a:themeElements>
    <a:clrScheme nam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extLst>
      <a:ext uri="{D81B5157-A7B6-4480-A006-42BB1BC3E7BB}">
        <wpsdc:hlinkScheme xmlns:wpsdc="http://www.wps.cn/officeDocument/2017/drawingmlCustomData" underline="false"/>
      </a:ext>
    </a:extLst>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1407</Words>
  <Application>WPS 演示</Application>
  <PresentationFormat>宽屏</PresentationFormat>
  <Paragraphs>112</Paragraphs>
  <Slides>12</Slides>
  <Notes>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Arial</vt:lpstr>
      <vt:lpstr>宋体</vt:lpstr>
      <vt:lpstr>Wingdings</vt:lpstr>
      <vt:lpstr>微软雅黑</vt:lpstr>
      <vt:lpstr>楷体</vt:lpstr>
      <vt:lpstr>Times New Roman</vt:lpstr>
      <vt:lpstr>Wingdings</vt:lpstr>
      <vt:lpstr>+中文正文</vt:lpstr>
      <vt:lpstr>Segoe Print</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sd</cp:lastModifiedBy>
  <cp:revision>188</cp:revision>
  <dcterms:created xsi:type="dcterms:W3CDTF">2019-06-19T02:08:00Z</dcterms:created>
  <dcterms:modified xsi:type="dcterms:W3CDTF">2021-02-02T02:14:24Z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