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6" r:id="rId4"/>
    <p:sldId id="257" r:id="rId6"/>
    <p:sldId id="258" r:id="rId7"/>
    <p:sldId id="263" r:id="rId8"/>
    <p:sldId id="264" r:id="rId9"/>
    <p:sldId id="265" r:id="rId10"/>
    <p:sldId id="259" r:id="rId11"/>
    <p:sldId id="266" r:id="rId12"/>
    <p:sldId id="267" r:id="rId13"/>
    <p:sldId id="268" r:id="rId14"/>
    <p:sldId id="262"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560"/>
            <a:ext cx="10363200" cy="1470117"/>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445"/>
            <a:ext cx="8534401" cy="1752711"/>
          </a:xfrm>
        </p:spPr>
        <p:txBody>
          <a:bodyPr/>
          <a:lstStyle>
            <a:lvl1pPr marL="0" indent="0" algn="ctr">
              <a:buNone/>
              <a:defRPr>
                <a:solidFill>
                  <a:schemeClr val="tx1">
                    <a:tint val="75000"/>
                  </a:schemeClr>
                </a:solidFill>
              </a:defRPr>
            </a:lvl1pPr>
            <a:lvl2pPr marL="543560" indent="0" algn="ctr">
              <a:buNone/>
              <a:defRPr>
                <a:solidFill>
                  <a:schemeClr val="tx1">
                    <a:tint val="75000"/>
                  </a:schemeClr>
                </a:solidFill>
              </a:defRPr>
            </a:lvl2pPr>
            <a:lvl3pPr marL="1086485" indent="0" algn="ctr">
              <a:buNone/>
              <a:defRPr>
                <a:solidFill>
                  <a:schemeClr val="tx1">
                    <a:tint val="75000"/>
                  </a:schemeClr>
                </a:solidFill>
              </a:defRPr>
            </a:lvl3pPr>
            <a:lvl4pPr marL="1630045" indent="0" algn="ctr">
              <a:buNone/>
              <a:defRPr>
                <a:solidFill>
                  <a:schemeClr val="tx1">
                    <a:tint val="75000"/>
                  </a:schemeClr>
                </a:solidFill>
              </a:defRPr>
            </a:lvl4pPr>
            <a:lvl5pPr marL="2173605" indent="0" algn="ctr">
              <a:buNone/>
              <a:defRPr>
                <a:solidFill>
                  <a:schemeClr val="tx1">
                    <a:tint val="75000"/>
                  </a:schemeClr>
                </a:solidFill>
              </a:defRPr>
            </a:lvl5pPr>
            <a:lvl6pPr marL="2717165" indent="0" algn="ctr">
              <a:buNone/>
              <a:defRPr>
                <a:solidFill>
                  <a:schemeClr val="tx1">
                    <a:tint val="75000"/>
                  </a:schemeClr>
                </a:solidFill>
              </a:defRPr>
            </a:lvl6pPr>
            <a:lvl7pPr marL="3260090" indent="0" algn="ctr">
              <a:buNone/>
              <a:defRPr>
                <a:solidFill>
                  <a:schemeClr val="tx1">
                    <a:tint val="75000"/>
                  </a:schemeClr>
                </a:solidFill>
              </a:defRPr>
            </a:lvl7pPr>
            <a:lvl8pPr marL="3803650" indent="0" algn="ctr">
              <a:buNone/>
              <a:defRPr>
                <a:solidFill>
                  <a:schemeClr val="tx1">
                    <a:tint val="75000"/>
                  </a:schemeClr>
                </a:solidFill>
              </a:defRPr>
            </a:lvl8pPr>
            <a:lvl9pPr marL="434721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7178"/>
            <a:ext cx="10363200" cy="1362161"/>
          </a:xfrm>
        </p:spPr>
        <p:txBody>
          <a:bodyPr anchor="t"/>
          <a:lstStyle>
            <a:lvl1pPr algn="l">
              <a:defRPr sz="474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897"/>
            <a:ext cx="10363200" cy="1500282"/>
          </a:xfrm>
        </p:spPr>
        <p:txBody>
          <a:bodyPr anchor="b"/>
          <a:lstStyle>
            <a:lvl1pPr marL="0" indent="0">
              <a:buNone/>
              <a:defRPr sz="2440">
                <a:solidFill>
                  <a:schemeClr val="tx1">
                    <a:tint val="75000"/>
                  </a:schemeClr>
                </a:solidFill>
              </a:defRPr>
            </a:lvl1pPr>
            <a:lvl2pPr marL="543560" indent="0">
              <a:buNone/>
              <a:defRPr sz="2165">
                <a:solidFill>
                  <a:schemeClr val="tx1">
                    <a:tint val="75000"/>
                  </a:schemeClr>
                </a:solidFill>
              </a:defRPr>
            </a:lvl2pPr>
            <a:lvl3pPr marL="1086485" indent="0">
              <a:buNone/>
              <a:defRPr sz="1895">
                <a:solidFill>
                  <a:schemeClr val="tx1">
                    <a:tint val="75000"/>
                  </a:schemeClr>
                </a:solidFill>
              </a:defRPr>
            </a:lvl3pPr>
            <a:lvl4pPr marL="1630045" indent="0">
              <a:buNone/>
              <a:defRPr sz="1625">
                <a:solidFill>
                  <a:schemeClr val="tx1">
                    <a:tint val="75000"/>
                  </a:schemeClr>
                </a:solidFill>
              </a:defRPr>
            </a:lvl4pPr>
            <a:lvl5pPr marL="2173605" indent="0">
              <a:buNone/>
              <a:defRPr sz="1625">
                <a:solidFill>
                  <a:schemeClr val="tx1">
                    <a:tint val="75000"/>
                  </a:schemeClr>
                </a:solidFill>
              </a:defRPr>
            </a:lvl5pPr>
            <a:lvl6pPr marL="2717165" indent="0">
              <a:buNone/>
              <a:defRPr sz="1625">
                <a:solidFill>
                  <a:schemeClr val="tx1">
                    <a:tint val="75000"/>
                  </a:schemeClr>
                </a:solidFill>
              </a:defRPr>
            </a:lvl6pPr>
            <a:lvl7pPr marL="3260090" indent="0">
              <a:buNone/>
              <a:defRPr sz="1625">
                <a:solidFill>
                  <a:schemeClr val="tx1">
                    <a:tint val="75000"/>
                  </a:schemeClr>
                </a:solidFill>
              </a:defRPr>
            </a:lvl7pPr>
            <a:lvl8pPr marL="3803650" indent="0">
              <a:buNone/>
              <a:defRPr sz="1625">
                <a:solidFill>
                  <a:schemeClr val="tx1">
                    <a:tint val="75000"/>
                  </a:schemeClr>
                </a:solidFill>
              </a:defRPr>
            </a:lvl8pPr>
            <a:lvl9pPr marL="4347210" indent="0">
              <a:buNone/>
              <a:defRPr sz="162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210"/>
            <a:ext cx="5386917"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5013"/>
            <a:ext cx="5386917"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7" y="1535210"/>
            <a:ext cx="5389033"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7" y="2175013"/>
            <a:ext cx="5389033"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67"/>
            <a:ext cx="4011084" cy="1162123"/>
          </a:xfrm>
        </p:spPr>
        <p:txBody>
          <a:bodyPr anchor="b"/>
          <a:lstStyle>
            <a:lvl1pPr algn="l">
              <a:defRPr sz="244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67"/>
            <a:ext cx="6815667" cy="5853483"/>
          </a:xfrm>
        </p:spPr>
        <p:txBody>
          <a:bodyPr/>
          <a:lstStyle>
            <a:lvl1pPr>
              <a:defRPr sz="3795"/>
            </a:lvl1pPr>
            <a:lvl2pPr>
              <a:defRPr sz="3385"/>
            </a:lvl2pPr>
            <a:lvl3pPr>
              <a:defRPr sz="2845"/>
            </a:lvl3pPr>
            <a:lvl4pPr>
              <a:defRPr sz="2440"/>
            </a:lvl4pPr>
            <a:lvl5pPr>
              <a:defRPr sz="2440"/>
            </a:lvl5pPr>
            <a:lvl6pPr>
              <a:defRPr sz="2440"/>
            </a:lvl6pPr>
            <a:lvl7pPr>
              <a:defRPr sz="2440"/>
            </a:lvl7pPr>
            <a:lvl8pPr>
              <a:defRPr sz="2440"/>
            </a:lvl8pPr>
            <a:lvl9pPr>
              <a:defRPr sz="244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92"/>
            <a:ext cx="4011084" cy="4691358"/>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8" y="4800903"/>
            <a:ext cx="7315200" cy="566773"/>
          </a:xfrm>
        </p:spPr>
        <p:txBody>
          <a:bodyPr anchor="b"/>
          <a:lstStyle>
            <a:lvl1pPr algn="l">
              <a:defRPr sz="244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8" y="612813"/>
            <a:ext cx="7315200" cy="4115060"/>
          </a:xfrm>
        </p:spPr>
        <p:txBody>
          <a:bodyPr/>
          <a:lstStyle>
            <a:lvl1pPr marL="0" indent="0">
              <a:buNone/>
              <a:defRPr sz="3795"/>
            </a:lvl1pPr>
            <a:lvl2pPr marL="543560" indent="0">
              <a:buNone/>
              <a:defRPr sz="3385"/>
            </a:lvl2pPr>
            <a:lvl3pPr marL="1086485" indent="0">
              <a:buNone/>
              <a:defRPr sz="2845"/>
            </a:lvl3pPr>
            <a:lvl4pPr marL="1630045" indent="0">
              <a:buNone/>
              <a:defRPr sz="2440"/>
            </a:lvl4pPr>
            <a:lvl5pPr marL="2173605" indent="0">
              <a:buNone/>
              <a:defRPr sz="2440"/>
            </a:lvl5pPr>
            <a:lvl6pPr marL="2717165" indent="0">
              <a:buNone/>
              <a:defRPr sz="2440"/>
            </a:lvl6pPr>
            <a:lvl7pPr marL="3260090" indent="0">
              <a:buNone/>
              <a:defRPr sz="2440"/>
            </a:lvl7pPr>
            <a:lvl8pPr marL="3803650" indent="0">
              <a:buNone/>
              <a:defRPr sz="2440"/>
            </a:lvl8pPr>
            <a:lvl9pPr marL="4347210" indent="0">
              <a:buNone/>
              <a:defRPr sz="2440"/>
            </a:lvl9pPr>
          </a:lstStyle>
          <a:p>
            <a:endParaRPr lang="zh-CN" altLang="en-US"/>
          </a:p>
        </p:txBody>
      </p:sp>
      <p:sp>
        <p:nvSpPr>
          <p:cNvPr id="4" name="文本占位符 3"/>
          <p:cNvSpPr>
            <a:spLocks noGrp="1"/>
          </p:cNvSpPr>
          <p:nvPr>
            <p:ph type="body" sz="half" idx="2"/>
          </p:nvPr>
        </p:nvSpPr>
        <p:spPr>
          <a:xfrm>
            <a:off x="2389718" y="5367678"/>
            <a:ext cx="7315200" cy="804912"/>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1" y="274656"/>
            <a:ext cx="2743200" cy="585189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56"/>
            <a:ext cx="8026401" cy="585189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55"/>
            <a:ext cx="10972801" cy="1143072"/>
          </a:xfrm>
          <a:prstGeom prst="rect">
            <a:avLst/>
          </a:prstGeom>
        </p:spPr>
        <p:txBody>
          <a:bodyPr vert="horz" lIns="80229" tIns="40115" rIns="80229" bIns="40115"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301"/>
            <a:ext cx="10972801" cy="4526249"/>
          </a:xfrm>
          <a:prstGeom prst="rect">
            <a:avLst/>
          </a:prstGeom>
        </p:spPr>
        <p:txBody>
          <a:bodyPr vert="horz" lIns="80229" tIns="40115" rIns="80229" bIns="40115"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752"/>
            <a:ext cx="2844801" cy="365148"/>
          </a:xfrm>
          <a:prstGeom prst="rect">
            <a:avLst/>
          </a:prstGeom>
        </p:spPr>
        <p:txBody>
          <a:bodyPr vert="horz" lIns="80229" tIns="40115" rIns="80229" bIns="40115" rtlCol="0" anchor="ctr"/>
          <a:lstStyle>
            <a:lvl1pPr algn="l">
              <a:defRPr sz="149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1" y="6356752"/>
            <a:ext cx="3860800" cy="365148"/>
          </a:xfrm>
          <a:prstGeom prst="rect">
            <a:avLst/>
          </a:prstGeom>
        </p:spPr>
        <p:txBody>
          <a:bodyPr vert="horz" lIns="80229" tIns="40115" rIns="80229" bIns="40115" rtlCol="0" anchor="ctr"/>
          <a:lstStyle>
            <a:lvl1pPr algn="ctr">
              <a:defRPr sz="149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752"/>
            <a:ext cx="2844801" cy="365148"/>
          </a:xfrm>
          <a:prstGeom prst="rect">
            <a:avLst/>
          </a:prstGeom>
        </p:spPr>
        <p:txBody>
          <a:bodyPr vert="horz" lIns="80229" tIns="40115" rIns="80229" bIns="40115" rtlCol="0" anchor="ctr"/>
          <a:lstStyle>
            <a:lvl1pPr algn="r">
              <a:defRPr sz="149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1086485" rtl="0" eaLnBrk="1" latinLnBrk="0" hangingPunct="1">
        <a:spcBef>
          <a:spcPct val="0"/>
        </a:spcBef>
        <a:buNone/>
        <a:defRPr sz="5285" kern="1200">
          <a:solidFill>
            <a:schemeClr val="tx1"/>
          </a:solidFill>
          <a:latin typeface="+mj-lt"/>
          <a:ea typeface="+mj-ea"/>
          <a:cs typeface="+mj-cs"/>
        </a:defRPr>
      </a:lvl1pPr>
    </p:titleStyle>
    <p:bodyStyle>
      <a:lvl1pPr marL="407670" indent="-407670" algn="l" defTabSz="1086485" rtl="0" eaLnBrk="1" latinLnBrk="0" hangingPunct="1">
        <a:spcBef>
          <a:spcPct val="27000"/>
        </a:spcBef>
        <a:buFont typeface="Arial" panose="020B0604020202020204" pitchFamily="34" charset="0"/>
        <a:buChar char="•"/>
        <a:defRPr sz="3795" kern="1200">
          <a:solidFill>
            <a:schemeClr val="tx1"/>
          </a:solidFill>
          <a:latin typeface="+mn-lt"/>
          <a:ea typeface="+mn-ea"/>
          <a:cs typeface="+mn-cs"/>
        </a:defRPr>
      </a:lvl1pPr>
      <a:lvl2pPr marL="883285" indent="-339725" algn="l" defTabSz="1086485" rtl="0" eaLnBrk="1" latinLnBrk="0" hangingPunct="1">
        <a:spcBef>
          <a:spcPct val="27000"/>
        </a:spcBef>
        <a:buFont typeface="Arial" panose="020B0604020202020204" pitchFamily="34" charset="0"/>
        <a:buChar char="–"/>
        <a:defRPr sz="3385" kern="1200">
          <a:solidFill>
            <a:schemeClr val="tx1"/>
          </a:solidFill>
          <a:latin typeface="+mn-lt"/>
          <a:ea typeface="+mn-ea"/>
          <a:cs typeface="+mn-cs"/>
        </a:defRPr>
      </a:lvl2pPr>
      <a:lvl3pPr marL="1358265" indent="-271780" algn="l" defTabSz="1086485" rtl="0" eaLnBrk="1" latinLnBrk="0" hangingPunct="1">
        <a:spcBef>
          <a:spcPct val="27000"/>
        </a:spcBef>
        <a:buFont typeface="Arial" panose="020B0604020202020204" pitchFamily="34" charset="0"/>
        <a:buChar char="•"/>
        <a:defRPr sz="2845" kern="1200">
          <a:solidFill>
            <a:schemeClr val="tx1"/>
          </a:solidFill>
          <a:latin typeface="+mn-lt"/>
          <a:ea typeface="+mn-ea"/>
          <a:cs typeface="+mn-cs"/>
        </a:defRPr>
      </a:lvl3pPr>
      <a:lvl4pPr marL="190182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4pPr>
      <a:lvl5pPr marL="244538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5pPr>
      <a:lvl6pPr marL="298894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6pPr>
      <a:lvl7pPr marL="353187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7pPr>
      <a:lvl8pPr marL="407543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8pPr>
      <a:lvl9pPr marL="461899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9pPr>
    </p:bodyStyle>
    <p:otherStyle>
      <a:defPPr>
        <a:defRPr lang="zh-CN"/>
      </a:defPPr>
      <a:lvl1pPr marL="0" algn="l" defTabSz="1086485" rtl="0" eaLnBrk="1" latinLnBrk="0" hangingPunct="1">
        <a:defRPr sz="2165" kern="1200">
          <a:solidFill>
            <a:schemeClr val="tx1"/>
          </a:solidFill>
          <a:latin typeface="+mn-lt"/>
          <a:ea typeface="+mn-ea"/>
          <a:cs typeface="+mn-cs"/>
        </a:defRPr>
      </a:lvl1pPr>
      <a:lvl2pPr marL="543560" algn="l" defTabSz="1086485" rtl="0" eaLnBrk="1" latinLnBrk="0" hangingPunct="1">
        <a:defRPr sz="2165" kern="1200">
          <a:solidFill>
            <a:schemeClr val="tx1"/>
          </a:solidFill>
          <a:latin typeface="+mn-lt"/>
          <a:ea typeface="+mn-ea"/>
          <a:cs typeface="+mn-cs"/>
        </a:defRPr>
      </a:lvl2pPr>
      <a:lvl3pPr marL="1086485" algn="l" defTabSz="1086485" rtl="0" eaLnBrk="1" latinLnBrk="0" hangingPunct="1">
        <a:defRPr sz="2165" kern="1200">
          <a:solidFill>
            <a:schemeClr val="tx1"/>
          </a:solidFill>
          <a:latin typeface="+mn-lt"/>
          <a:ea typeface="+mn-ea"/>
          <a:cs typeface="+mn-cs"/>
        </a:defRPr>
      </a:lvl3pPr>
      <a:lvl4pPr marL="1630045" algn="l" defTabSz="1086485" rtl="0" eaLnBrk="1" latinLnBrk="0" hangingPunct="1">
        <a:defRPr sz="2165" kern="1200">
          <a:solidFill>
            <a:schemeClr val="tx1"/>
          </a:solidFill>
          <a:latin typeface="+mn-lt"/>
          <a:ea typeface="+mn-ea"/>
          <a:cs typeface="+mn-cs"/>
        </a:defRPr>
      </a:lvl4pPr>
      <a:lvl5pPr marL="2173605" algn="l" defTabSz="1086485" rtl="0" eaLnBrk="1" latinLnBrk="0" hangingPunct="1">
        <a:defRPr sz="2165" kern="1200">
          <a:solidFill>
            <a:schemeClr val="tx1"/>
          </a:solidFill>
          <a:latin typeface="+mn-lt"/>
          <a:ea typeface="+mn-ea"/>
          <a:cs typeface="+mn-cs"/>
        </a:defRPr>
      </a:lvl5pPr>
      <a:lvl6pPr marL="2717165" algn="l" defTabSz="1086485" rtl="0" eaLnBrk="1" latinLnBrk="0" hangingPunct="1">
        <a:defRPr sz="2165" kern="1200">
          <a:solidFill>
            <a:schemeClr val="tx1"/>
          </a:solidFill>
          <a:latin typeface="+mn-lt"/>
          <a:ea typeface="+mn-ea"/>
          <a:cs typeface="+mn-cs"/>
        </a:defRPr>
      </a:lvl6pPr>
      <a:lvl7pPr marL="3260090" algn="l" defTabSz="1086485" rtl="0" eaLnBrk="1" latinLnBrk="0" hangingPunct="1">
        <a:defRPr sz="2165" kern="1200">
          <a:solidFill>
            <a:schemeClr val="tx1"/>
          </a:solidFill>
          <a:latin typeface="+mn-lt"/>
          <a:ea typeface="+mn-ea"/>
          <a:cs typeface="+mn-cs"/>
        </a:defRPr>
      </a:lvl7pPr>
      <a:lvl8pPr marL="3803650" algn="l" defTabSz="1086485" rtl="0" eaLnBrk="1" latinLnBrk="0" hangingPunct="1">
        <a:defRPr sz="2165" kern="1200">
          <a:solidFill>
            <a:schemeClr val="tx1"/>
          </a:solidFill>
          <a:latin typeface="+mn-lt"/>
          <a:ea typeface="+mn-ea"/>
          <a:cs typeface="+mn-cs"/>
        </a:defRPr>
      </a:lvl8pPr>
      <a:lvl9pPr marL="4347210" algn="l" defTabSz="1086485" rtl="0" eaLnBrk="1" latinLnBrk="0" hangingPunct="1">
        <a:defRPr sz="21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slide" Target="slide2.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13.xml"/><Relationship Id="rId8" Type="http://schemas.openxmlformats.org/officeDocument/2006/relationships/tags" Target="../tags/tag2.xml"/><Relationship Id="rId7" Type="http://schemas.openxmlformats.org/officeDocument/2006/relationships/slide" Target="slide8.xml"/><Relationship Id="rId6" Type="http://schemas.openxmlformats.org/officeDocument/2006/relationships/slide" Target="slide6.xml"/><Relationship Id="rId5" Type="http://schemas.openxmlformats.org/officeDocument/2006/relationships/slide" Target="slide3.xml"/><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slide" Target="slide1.xml"/><Relationship Id="rId10" Type="http://schemas.openxmlformats.org/officeDocument/2006/relationships/notesSlide" Target="../notesSlides/notesSlide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slide" Target="slide2.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slide" Target="slide2.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slide" Target="slide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slide" Target="slide2.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914674" y="538890"/>
            <a:ext cx="10360660" cy="208407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charset="-122"/>
                <a:ea typeface="微软雅黑" panose="020B0503020204020204" charset="-122"/>
                <a:cs typeface="Arial" panose="020B0604020202020204" pitchFamily="34" charset="0"/>
              </a:defRPr>
            </a:lvl1pPr>
          </a:lstStyle>
          <a:p>
            <a:pPr algn="ctr">
              <a:lnSpc>
                <a:spcPct val="120000"/>
              </a:lnSpc>
            </a:pPr>
            <a:r>
              <a:rPr lang="zh-CN" altLang="en-US" sz="5400" b="1" dirty="0">
                <a:solidFill>
                  <a:schemeClr val="tx1"/>
                </a:solidFill>
                <a:latin typeface="楷体" panose="02010609060101010101" charset="-122"/>
                <a:ea typeface="楷体" panose="02010609060101010101" charset="-122"/>
              </a:rPr>
              <a:t>全国建设工程项目施工安全</a:t>
            </a:r>
            <a:endParaRPr lang="zh-CN" altLang="en-US" sz="5400" b="1" dirty="0">
              <a:solidFill>
                <a:schemeClr val="tx1"/>
              </a:solidFill>
              <a:latin typeface="楷体" panose="02010609060101010101" charset="-122"/>
              <a:ea typeface="楷体" panose="02010609060101010101" charset="-122"/>
            </a:endParaRPr>
          </a:p>
          <a:p>
            <a:pPr algn="ctr">
              <a:lnSpc>
                <a:spcPct val="120000"/>
              </a:lnSpc>
            </a:pPr>
            <a:r>
              <a:rPr lang="zh-CN" altLang="en-US" sz="5400" b="1" dirty="0">
                <a:solidFill>
                  <a:schemeClr val="tx1"/>
                </a:solidFill>
                <a:latin typeface="楷体" panose="02010609060101010101" charset="-122"/>
                <a:ea typeface="楷体" panose="02010609060101010101" charset="-122"/>
              </a:rPr>
              <a:t>生产标准化工地申报程序及资料</a:t>
            </a:r>
            <a:endParaRPr lang="zh-CN" altLang="en-US" sz="5400" b="1" dirty="0">
              <a:solidFill>
                <a:schemeClr val="tx1"/>
              </a:solidFill>
              <a:latin typeface="楷体" panose="02010609060101010101" charset="-122"/>
              <a:ea typeface="楷体" panose="02010609060101010101" charset="-122"/>
            </a:endParaRPr>
          </a:p>
        </p:txBody>
      </p:sp>
      <p:sp>
        <p:nvSpPr>
          <p:cNvPr id="6" name="TextBox 603"/>
          <p:cNvSpPr txBox="1"/>
          <p:nvPr/>
        </p:nvSpPr>
        <p:spPr bwMode="auto">
          <a:xfrm>
            <a:off x="3409963" y="5245785"/>
            <a:ext cx="5372735" cy="50673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charset="-122"/>
                <a:ea typeface="微软雅黑" panose="020B0503020204020204" charset="-122"/>
                <a:cs typeface="Arial" panose="020B0604020202020204" pitchFamily="34" charset="0"/>
              </a:defRPr>
            </a:lvl1pPr>
          </a:lstStyle>
          <a:p>
            <a:pPr algn="l"/>
            <a:r>
              <a:rPr lang="zh-CN" altLang="en-US" sz="2710" b="1" spc="0" dirty="0">
                <a:solidFill>
                  <a:srgbClr val="2259AA"/>
                </a:solidFill>
                <a:uFillTx/>
                <a:latin typeface="宋体" panose="02010600030101010101" pitchFamily="2" charset="-122"/>
                <a:ea typeface="宋体" panose="02010600030101010101" pitchFamily="2" charset="-122"/>
              </a:rPr>
              <a:t>四川建力源工程技术咨询有限公司</a:t>
            </a:r>
            <a:endParaRPr lang="zh-CN" altLang="en-US" sz="2710" b="1" spc="0" dirty="0">
              <a:solidFill>
                <a:srgbClr val="2259AA"/>
              </a:solidFill>
              <a:uFillTx/>
              <a:latin typeface="宋体" panose="02010600030101010101" pitchFamily="2" charset="-122"/>
              <a:ea typeface="宋体" panose="02010600030101010101" pitchFamily="2" charset="-122"/>
            </a:endParaRPr>
          </a:p>
        </p:txBody>
      </p:sp>
      <p:pic>
        <p:nvPicPr>
          <p:cNvPr id="5" name="图片 4" descr="图片1"/>
          <p:cNvPicPr>
            <a:picLocks noChangeAspect="1"/>
          </p:cNvPicPr>
          <p:nvPr/>
        </p:nvPicPr>
        <p:blipFill>
          <a:blip r:embed="rId2"/>
          <a:stretch>
            <a:fillRect/>
          </a:stretch>
        </p:blipFill>
        <p:spPr>
          <a:xfrm>
            <a:off x="5564250" y="3677940"/>
            <a:ext cx="1060510" cy="1070832"/>
          </a:xfrm>
          <a:prstGeom prst="rect">
            <a:avLst/>
          </a:prstGeom>
        </p:spPr>
      </p:pic>
      <p:sp>
        <p:nvSpPr>
          <p:cNvPr id="7" name="矩形 6"/>
          <p:cNvSpPr/>
          <p:nvPr/>
        </p:nvSpPr>
        <p:spPr>
          <a:xfrm>
            <a:off x="634059" y="3234145"/>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165"/>
          </a:p>
        </p:txBody>
      </p:sp>
      <p:sp>
        <p:nvSpPr>
          <p:cNvPr id="3" name="文本框 2"/>
          <p:cNvSpPr txBox="1"/>
          <p:nvPr/>
        </p:nvSpPr>
        <p:spPr>
          <a:xfrm>
            <a:off x="4903463" y="5853880"/>
            <a:ext cx="2382493" cy="466090"/>
          </a:xfrm>
          <a:prstGeom prst="rect">
            <a:avLst/>
          </a:prstGeom>
          <a:noFill/>
        </p:spPr>
        <p:txBody>
          <a:bodyPr wrap="square" rtlCol="0">
            <a:spAutoFit/>
          </a:bodyPr>
          <a:p>
            <a:pPr algn="ct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2020.1</a:t>
            </a:r>
            <a:r>
              <a:rPr lang="en-US" altLang="zh-CN" sz="2440" b="1" dirty="0">
                <a:solidFill>
                  <a:srgbClr val="2259AA"/>
                </a:solidFill>
                <a:uFillTx/>
                <a:latin typeface="Times New Roman" panose="02020603050405020304" charset="0"/>
                <a:ea typeface="宋体" panose="02010600030101010101" pitchFamily="2" charset="-122"/>
                <a:cs typeface="Times New Roman" panose="02020603050405020304" charset="0"/>
              </a:rPr>
              <a:t>1</a:t>
            </a: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 </a:t>
            </a:r>
            <a:r>
              <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rPr>
              <a:t>成都</a:t>
            </a:r>
            <a:endPar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gtEl>
                                        <p:attrNameLst>
                                          <p:attrName>ppt_y</p:attrName>
                                        </p:attrNameLst>
                                      </p:cBhvr>
                                      <p:tavLst>
                                        <p:tav tm="0">
                                          <p:val>
                                            <p:strVal val="#ppt_y"/>
                                          </p:val>
                                        </p:tav>
                                        <p:tav tm="100000">
                                          <p:val>
                                            <p:strVal val="#ppt_y"/>
                                          </p:val>
                                        </p:tav>
                                      </p:tavLst>
                                    </p:anim>
                                    <p:anim calcmode="lin" valueType="num">
                                      <p:cBhvr>
                                        <p:cTn id="14"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gtEl>
                                      </p:cBhvr>
                                    </p:animEffect>
                                  </p:childTnLst>
                                </p:cTn>
                              </p:par>
                              <p:par>
                                <p:cTn id="17" presetID="42"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678940" y="1672590"/>
            <a:ext cx="9281795" cy="4335780"/>
          </a:xfrm>
          <a:prstGeom prst="rect">
            <a:avLst/>
          </a:prstGeom>
          <a:noFill/>
        </p:spPr>
        <p:txBody>
          <a:bodyPr wrap="square" rtlCol="0" anchor="t">
            <a:spAutoFit/>
          </a:bodyPr>
          <a:p>
            <a:pPr indent="0" algn="l" fontAlgn="auto">
              <a:lnSpc>
                <a:spcPct val="100000"/>
              </a:lnSpc>
              <a:buClrTx/>
              <a:buSzTx/>
              <a:buFont typeface="+mj-lt"/>
              <a:buNone/>
            </a:pPr>
            <a:r>
              <a:rPr lang="en-US" altLang="zh-CN" sz="2800">
                <a:solidFill>
                  <a:schemeClr val="tx2"/>
                </a:solidFill>
                <a:uFillTx/>
                <a:latin typeface="Times New Roman" panose="02020603050405020304" charset="0"/>
                <a:ea typeface="宋体" panose="02010600030101010101" pitchFamily="2" charset="-122"/>
                <a:sym typeface="+mn-ea"/>
              </a:rPr>
              <a:t>2. </a:t>
            </a:r>
            <a:r>
              <a:rPr lang="zh-CN" altLang="en-US" sz="2600">
                <a:solidFill>
                  <a:schemeClr val="tx2"/>
                </a:solidFill>
                <a:uFillTx/>
                <a:latin typeface="Times New Roman" panose="02020603050405020304" charset="0"/>
                <a:ea typeface="宋体" panose="02010600030101010101" pitchFamily="2" charset="-122"/>
                <a:sym typeface="+mn-ea"/>
              </a:rPr>
              <a:t>资料</a:t>
            </a:r>
            <a:endParaRPr lang="zh-CN" altLang="en-US" sz="2800">
              <a:solidFill>
                <a:schemeClr val="tx2"/>
              </a:solidFill>
              <a:uFillTx/>
              <a:latin typeface="Times New Roman" panose="02020603050405020304" charset="0"/>
              <a:ea typeface="宋体" panose="02010600030101010101" pitchFamily="2" charset="-122"/>
              <a:sym typeface="+mn-ea"/>
            </a:endParaRPr>
          </a:p>
          <a:p>
            <a:pPr marL="342900" indent="-342900" algn="l" fontAlgn="auto">
              <a:lnSpc>
                <a:spcPct val="160000"/>
              </a:lnSpc>
              <a:buClrTx/>
              <a:buSzTx/>
              <a:buFont typeface="Wingdings" panose="05000000000000000000" charset="0"/>
              <a:buChar char="Ø"/>
            </a:pPr>
            <a:r>
              <a:rPr lang="zh-CN" altLang="en-US" sz="2200">
                <a:solidFill>
                  <a:schemeClr val="tx2"/>
                </a:solidFill>
                <a:uFillTx/>
                <a:latin typeface="Times New Roman" panose="02020603050405020304" charset="0"/>
                <a:ea typeface="宋体" panose="02010600030101010101" pitchFamily="2" charset="-122"/>
                <a:sym typeface="+mn-ea"/>
              </a:rPr>
              <a:t>省（自治区、直辖市）建筑（建设）安全协会（分会）、有关行业建设协会和国资委管理建筑业企业集团的推荐意见</a:t>
            </a:r>
            <a:endParaRPr lang="zh-CN" altLang="en-US" sz="2200">
              <a:solidFill>
                <a:schemeClr val="tx2"/>
              </a:solidFill>
              <a:uFillTx/>
              <a:latin typeface="Times New Roman" panose="02020603050405020304" charset="0"/>
              <a:ea typeface="宋体" panose="02010600030101010101" pitchFamily="2" charset="-122"/>
              <a:sym typeface="+mn-ea"/>
            </a:endParaRPr>
          </a:p>
          <a:p>
            <a:pPr marL="342900" indent="-342900" algn="l" fontAlgn="auto">
              <a:lnSpc>
                <a:spcPct val="160000"/>
              </a:lnSpc>
              <a:buClrTx/>
              <a:buSzTx/>
              <a:buFont typeface="Wingdings" panose="05000000000000000000" charset="0"/>
              <a:buChar char="Ø"/>
            </a:pPr>
            <a:r>
              <a:rPr lang="zh-CN" altLang="en-US" sz="2200">
                <a:solidFill>
                  <a:schemeClr val="tx2"/>
                </a:solidFill>
                <a:uFillTx/>
                <a:latin typeface="Times New Roman" panose="02020603050405020304" charset="0"/>
                <a:ea typeface="宋体" panose="02010600030101010101" pitchFamily="2" charset="-122"/>
                <a:sym typeface="+mn-ea"/>
              </a:rPr>
              <a:t>影像资料</a:t>
            </a:r>
            <a:endParaRPr lang="zh-CN" altLang="en-US" sz="22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180000"/>
              </a:lnSpc>
              <a:buClrTx/>
              <a:buSzTx/>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反映该施工工地安全生产标准化建设情况</a:t>
            </a:r>
            <a:endParaRPr lang="zh-CN" altLang="en-US" sz="20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180000"/>
              </a:lnSpc>
              <a:buClrTx/>
              <a:buSzTx/>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不少于 5 分钟</a:t>
            </a:r>
            <a:endParaRPr lang="zh-CN" altLang="en-US" sz="2000">
              <a:solidFill>
                <a:schemeClr val="tx2"/>
              </a:solidFill>
              <a:uFillTx/>
              <a:latin typeface="Times New Roman" panose="02020603050405020304" charset="0"/>
              <a:ea typeface="宋体" panose="02010600030101010101" pitchFamily="2" charset="-122"/>
              <a:sym typeface="+mn-ea"/>
            </a:endParaRPr>
          </a:p>
          <a:p>
            <a:pPr marL="342900" indent="-342900" algn="l" fontAlgn="auto">
              <a:lnSpc>
                <a:spcPct val="160000"/>
              </a:lnSpc>
              <a:buClrTx/>
              <a:buSzTx/>
              <a:buFont typeface="Wingdings" panose="05000000000000000000" charset="0"/>
              <a:buChar char="Ø"/>
            </a:pPr>
            <a:r>
              <a:rPr lang="zh-CN" altLang="en-US" sz="2200">
                <a:solidFill>
                  <a:schemeClr val="tx2"/>
                </a:solidFill>
                <a:uFillTx/>
                <a:latin typeface="Times New Roman" panose="02020603050405020304" charset="0"/>
                <a:ea typeface="宋体" panose="02010600030101010101" pitchFamily="2" charset="-122"/>
                <a:sym typeface="+mn-ea"/>
              </a:rPr>
              <a:t>建筑业企业通过中国建筑业协会建筑安全分会网报送电子版申请资料</a:t>
            </a:r>
            <a:endParaRPr lang="zh-CN" altLang="en-US" sz="2200">
              <a:solidFill>
                <a:schemeClr val="tx2"/>
              </a:solidFill>
              <a:uFillTx/>
              <a:latin typeface="Times New Roman" panose="02020603050405020304" charset="0"/>
              <a:ea typeface="宋体" panose="02010600030101010101" pitchFamily="2" charset="-122"/>
              <a:sym typeface="+mn-ea"/>
            </a:endParaRPr>
          </a:p>
          <a:p>
            <a:pPr indent="0" algn="l" fontAlgn="auto">
              <a:lnSpc>
                <a:spcPct val="160000"/>
              </a:lnSpc>
              <a:buClrTx/>
              <a:buSzTx/>
              <a:buFont typeface="Wingdings" panose="05000000000000000000" charset="0"/>
              <a:buNone/>
            </a:pPr>
            <a:r>
              <a:rPr lang="zh-CN" altLang="en-US" sz="2200">
                <a:solidFill>
                  <a:schemeClr val="tx2"/>
                </a:solidFill>
                <a:uFillTx/>
                <a:latin typeface="Times New Roman" panose="02020603050405020304" charset="0"/>
                <a:ea typeface="宋体" panose="02010600030101010101" pitchFamily="2" charset="-122"/>
                <a:sym typeface="+mn-ea"/>
              </a:rPr>
              <a:t>   </a:t>
            </a:r>
            <a:r>
              <a:rPr lang="zh-CN" altLang="en-US" sz="2000">
                <a:solidFill>
                  <a:schemeClr val="tx2"/>
                </a:solidFill>
                <a:uFillTx/>
                <a:latin typeface="Times New Roman" panose="02020603050405020304" charset="0"/>
                <a:ea typeface="宋体" panose="02010600030101010101" pitchFamily="2" charset="-122"/>
                <a:sym typeface="+mn-ea"/>
              </a:rPr>
              <a:t>  注：具体以相关文件通知为准</a:t>
            </a:r>
            <a:endParaRPr lang="zh-CN" altLang="en-US" sz="2000">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3</a:t>
            </a:r>
            <a:r>
              <a:rPr lang="zh-CN" altLang="en-US" sz="2165" dirty="0">
                <a:solidFill>
                  <a:srgbClr val="113A59"/>
                </a:solidFill>
                <a:latin typeface="黑体" panose="02010609060101010101" charset="-122"/>
                <a:ea typeface="黑体" panose="02010609060101010101" charset="-122"/>
                <a:cs typeface="黑体" panose="02010609060101010101" charset="-122"/>
              </a:rPr>
              <a:t>  总结筛选</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6" name="组合 5"/>
          <p:cNvGrpSpPr/>
          <p:nvPr/>
        </p:nvGrpSpPr>
        <p:grpSpPr>
          <a:xfrm>
            <a:off x="395649" y="210914"/>
            <a:ext cx="7576672" cy="731950"/>
            <a:chOff x="436" y="180"/>
            <a:chExt cx="8809" cy="851"/>
          </a:xfrm>
        </p:grpSpPr>
        <p:pic>
          <p:nvPicPr>
            <p:cNvPr id="7" name="图片 6"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8" name="文本框 7"/>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3341770" y="2717585"/>
            <a:ext cx="5386070" cy="1090295"/>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charset="-122"/>
                <a:ea typeface="微软雅黑" panose="020B0503020204020204" charset="-122"/>
                <a:cs typeface="Arial" panose="020B0604020202020204" pitchFamily="34" charset="0"/>
              </a:defRPr>
            </a:lvl1pPr>
          </a:lstStyle>
          <a:p>
            <a:pPr algn="l"/>
            <a:r>
              <a:rPr lang="zh-CN" altLang="en-US" sz="6500" b="1" dirty="0">
                <a:solidFill>
                  <a:schemeClr val="tx1"/>
                </a:solidFill>
                <a:latin typeface="楷体" panose="02010609060101010101" charset="-122"/>
                <a:ea typeface="楷体" panose="02010609060101010101" charset="-122"/>
              </a:rPr>
              <a:t>感谢您的收看</a:t>
            </a:r>
            <a:endParaRPr lang="zh-CN" altLang="en-US" sz="6500" dirty="0">
              <a:solidFill>
                <a:schemeClr val="tx1"/>
              </a:solidFill>
            </a:endParaRPr>
          </a:p>
        </p:txBody>
      </p:sp>
      <p:sp>
        <p:nvSpPr>
          <p:cNvPr id="3" name="矩形 2"/>
          <p:cNvSpPr/>
          <p:nvPr/>
        </p:nvSpPr>
        <p:spPr>
          <a:xfrm>
            <a:off x="591054" y="3254788"/>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165"/>
          </a:p>
        </p:txBody>
      </p:sp>
      <p:grpSp>
        <p:nvGrpSpPr>
          <p:cNvPr id="24" name="组合 23"/>
          <p:cNvGrpSpPr/>
          <p:nvPr/>
        </p:nvGrpSpPr>
        <p:grpSpPr>
          <a:xfrm>
            <a:off x="373286" y="210054"/>
            <a:ext cx="7578392" cy="734530"/>
            <a:chOff x="434" y="226"/>
            <a:chExt cx="8811" cy="854"/>
          </a:xfrm>
        </p:grpSpPr>
        <p:pic>
          <p:nvPicPr>
            <p:cNvPr id="22" name="图片 21" descr="图片1"/>
            <p:cNvPicPr>
              <a:picLocks noChangeAspect="1"/>
            </p:cNvPicPr>
            <p:nvPr/>
          </p:nvPicPr>
          <p:blipFill>
            <a:blip r:embed="rId2"/>
            <a:stretch>
              <a:fillRect/>
            </a:stretch>
          </p:blipFill>
          <p:spPr>
            <a:xfrm>
              <a:off x="434" y="226"/>
              <a:ext cx="845" cy="854"/>
            </a:xfrm>
            <a:prstGeom prst="rect">
              <a:avLst/>
            </a:prstGeom>
          </p:spPr>
        </p:pic>
        <p:sp>
          <p:nvSpPr>
            <p:cNvPr id="23" name="文本框 22"/>
            <p:cNvSpPr txBox="1"/>
            <p:nvPr/>
          </p:nvSpPr>
          <p:spPr>
            <a:xfrm>
              <a:off x="1279" y="363"/>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634059" y="3331680"/>
            <a:ext cx="465125"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4" name="矩形 3"/>
          <p:cNvSpPr/>
          <p:nvPr/>
        </p:nvSpPr>
        <p:spPr>
          <a:xfrm>
            <a:off x="2286083" y="1411790"/>
            <a:ext cx="97535" cy="877812"/>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5" name="TextBox 603"/>
          <p:cNvSpPr txBox="1"/>
          <p:nvPr/>
        </p:nvSpPr>
        <p:spPr bwMode="auto">
          <a:xfrm>
            <a:off x="1274377" y="1996929"/>
            <a:ext cx="808990" cy="142494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charset="-122"/>
                <a:ea typeface="微软雅黑" panose="020B0503020204020204" charset="-122"/>
                <a:cs typeface="Arial" panose="020B0604020202020204" pitchFamily="34" charset="0"/>
              </a:defRPr>
            </a:lvl1pPr>
          </a:lstStyle>
          <a:p>
            <a:pPr algn="l"/>
            <a:r>
              <a:rPr lang="zh-CN" altLang="en-US" sz="4335" spc="600" dirty="0">
                <a:solidFill>
                  <a:schemeClr val="tx1"/>
                </a:solidFill>
              </a:rPr>
              <a:t>目</a:t>
            </a:r>
            <a:endParaRPr lang="zh-CN" altLang="en-US" sz="4335" spc="600" dirty="0">
              <a:solidFill>
                <a:schemeClr val="tx1"/>
              </a:solidFill>
            </a:endParaRPr>
          </a:p>
          <a:p>
            <a:pPr algn="l"/>
            <a:r>
              <a:rPr lang="zh-CN" altLang="en-US" sz="4335" spc="600" dirty="0">
                <a:solidFill>
                  <a:schemeClr val="tx1"/>
                </a:solidFill>
              </a:rPr>
              <a:t>录</a:t>
            </a:r>
            <a:endParaRPr lang="zh-CN" altLang="en-US" sz="4335" spc="0" dirty="0">
              <a:solidFill>
                <a:schemeClr val="tx1"/>
              </a:solidFill>
            </a:endParaRPr>
          </a:p>
        </p:txBody>
      </p:sp>
      <p:grpSp>
        <p:nvGrpSpPr>
          <p:cNvPr id="2" name="组合 1"/>
          <p:cNvGrpSpPr/>
          <p:nvPr/>
        </p:nvGrpSpPr>
        <p:grpSpPr>
          <a:xfrm>
            <a:off x="395649" y="210914"/>
            <a:ext cx="7576672" cy="731950"/>
            <a:chOff x="436" y="180"/>
            <a:chExt cx="8809" cy="851"/>
          </a:xfrm>
        </p:grpSpPr>
        <p:pic>
          <p:nvPicPr>
            <p:cNvPr id="3" name="图片 2" descr="图片1">
              <a:hlinkClick r:id="rId2" action="ppaction://hlinksldjump"/>
            </p:cNvPr>
            <p:cNvPicPr>
              <a:picLocks noChangeAspect="1"/>
            </p:cNvPicPr>
            <p:nvPr/>
          </p:nvPicPr>
          <p:blipFill>
            <a:blip r:embed="rId3"/>
            <a:stretch>
              <a:fillRect/>
            </a:stretch>
          </p:blipFill>
          <p:spPr>
            <a:xfrm>
              <a:off x="436" y="180"/>
              <a:ext cx="843" cy="851"/>
            </a:xfrm>
            <a:prstGeom prst="rect">
              <a:avLst/>
            </a:prstGeom>
          </p:spPr>
        </p:pic>
        <p:sp>
          <p:nvSpPr>
            <p:cNvPr id="6" name="文本框 5"/>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graphicFrame>
        <p:nvGraphicFramePr>
          <p:cNvPr id="8" name="表格 7"/>
          <p:cNvGraphicFramePr/>
          <p:nvPr>
            <p:custDataLst>
              <p:tags r:id="rId4"/>
            </p:custDataLst>
          </p:nvPr>
        </p:nvGraphicFramePr>
        <p:xfrm>
          <a:off x="3188970" y="2412365"/>
          <a:ext cx="4550410" cy="2032635"/>
        </p:xfrm>
        <a:graphic>
          <a:graphicData uri="http://schemas.openxmlformats.org/drawingml/2006/table">
            <a:tbl>
              <a:tblPr firstRow="1" bandRow="1">
                <a:tableStyleId>{5940675A-B579-460E-94D1-54222C63F5DA}</a:tableStyleId>
              </a:tblPr>
              <a:tblGrid>
                <a:gridCol w="1196340"/>
                <a:gridCol w="3354070"/>
              </a:tblGrid>
              <a:tr h="701675">
                <a:tc>
                  <a:txBody>
                    <a:bodyPr/>
                    <a:p>
                      <a:pPr indent="0" algn="ctr">
                        <a:buNone/>
                      </a:pPr>
                      <a:r>
                        <a:rPr lang="en-US" sz="2700" b="0">
                          <a:solidFill>
                            <a:srgbClr val="000000"/>
                          </a:solidFill>
                          <a:uFillTx/>
                          <a:latin typeface="Times New Roman" panose="02020603050405020304" charset="0"/>
                          <a:cs typeface="Times New Roman" panose="02020603050405020304" charset="0"/>
                        </a:rPr>
                        <a:t>01</a:t>
                      </a:r>
                      <a:endParaRPr lang="en-US" altLang="en-US" sz="2700" b="0">
                        <a:solidFill>
                          <a:srgbClr val="000000"/>
                        </a:solidFill>
                        <a:uFillTx/>
                        <a:latin typeface="Times New Roman" panose="02020603050405020304" charset="0"/>
                        <a:ea typeface="Times New Roman" panose="02020603050405020304" charset="0"/>
                        <a:cs typeface="Times New Roman" panose="02020603050405020304" charset="0"/>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p>
                      <a:pPr indent="0">
                        <a:buNone/>
                      </a:pPr>
                      <a:r>
                        <a:rPr lang="zh-CN" altLang="en-US" sz="2700" b="0">
                          <a:solidFill>
                            <a:srgbClr val="000000"/>
                          </a:solidFill>
                          <a:uFillTx/>
                          <a:latin typeface="Times New Roman" panose="02020603050405020304" charset="0"/>
                          <a:ea typeface="宋体" panose="02010600030101010101" pitchFamily="2" charset="-122"/>
                          <a:cs typeface="Times New Roman" panose="02020603050405020304" charset="0"/>
                          <a:hlinkClick r:id="rId5" action="ppaction://hlinksldjump"/>
                        </a:rPr>
                        <a:t>企业申报</a:t>
                      </a:r>
                      <a:endParaRPr lang="zh-CN" altLang="en-US" sz="2700" b="0">
                        <a:solidFill>
                          <a:srgbClr val="000000"/>
                        </a:solidFill>
                        <a:uFillTx/>
                        <a:latin typeface="Times New Roman" panose="02020603050405020304" charset="0"/>
                        <a:ea typeface="宋体" panose="02010600030101010101" pitchFamily="2" charset="-122"/>
                        <a:cs typeface="Times New Roman" panose="02020603050405020304" charset="0"/>
                        <a:hlinkClick r:id="rId5" action="ppaction://hlinksldjump"/>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655955">
                <a:tc>
                  <a:txBody>
                    <a:bodyPr/>
                    <a:p>
                      <a:pPr indent="0" algn="ctr">
                        <a:buNone/>
                      </a:pPr>
                      <a:r>
                        <a:rPr lang="en-US" sz="2700" b="0">
                          <a:solidFill>
                            <a:srgbClr val="000000"/>
                          </a:solidFill>
                          <a:uFillTx/>
                          <a:latin typeface="Times New Roman" panose="02020603050405020304" charset="0"/>
                          <a:cs typeface="Times New Roman" panose="02020603050405020304" charset="0"/>
                        </a:rPr>
                        <a:t>02</a:t>
                      </a:r>
                      <a:endParaRPr lang="en-US" altLang="en-US" sz="2700" b="0">
                        <a:solidFill>
                          <a:srgbClr val="000000"/>
                        </a:solidFill>
                        <a:uFillTx/>
                        <a:latin typeface="Times New Roman" panose="02020603050405020304" charset="0"/>
                        <a:ea typeface="Times New Roman" panose="02020603050405020304" charset="0"/>
                        <a:cs typeface="Times New Roman" panose="02020603050405020304" charset="0"/>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p>
                      <a:pPr indent="0">
                        <a:buNone/>
                      </a:pPr>
                      <a:r>
                        <a:rPr lang="zh-CN" altLang="en-US" sz="2700" b="0">
                          <a:solidFill>
                            <a:srgbClr val="000000"/>
                          </a:solidFill>
                          <a:uFillTx/>
                          <a:latin typeface="Times New Roman" panose="02020603050405020304" charset="0"/>
                          <a:ea typeface="宋体" panose="02010600030101010101" pitchFamily="2" charset="-122"/>
                          <a:cs typeface="Times New Roman" panose="02020603050405020304" charset="0"/>
                          <a:hlinkClick r:id="rId6" action="ppaction://hlinksldjump"/>
                        </a:rPr>
                        <a:t>推荐</a:t>
                      </a:r>
                      <a:endParaRPr lang="zh-CN" altLang="en-US" sz="2700" b="0">
                        <a:solidFill>
                          <a:srgbClr val="000000"/>
                        </a:solidFill>
                        <a:uFillTx/>
                        <a:latin typeface="Times New Roman" panose="02020603050405020304" charset="0"/>
                        <a:ea typeface="宋体" panose="02010600030101010101" pitchFamily="2" charset="-122"/>
                        <a:cs typeface="Times New Roman" panose="02020603050405020304" charset="0"/>
                        <a:hlinkClick r:id="rId6" action="ppaction://hlinksldjump"/>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675005">
                <a:tc>
                  <a:txBody>
                    <a:bodyPr/>
                    <a:p>
                      <a:pPr indent="0" algn="ctr">
                        <a:buNone/>
                      </a:pPr>
                      <a:r>
                        <a:rPr lang="en-US" altLang="en-US" sz="2700" b="0">
                          <a:solidFill>
                            <a:srgbClr val="000000"/>
                          </a:solidFill>
                          <a:uFillTx/>
                          <a:latin typeface="Times New Roman" panose="02020603050405020304" charset="0"/>
                          <a:ea typeface="Times New Roman" panose="02020603050405020304" charset="0"/>
                          <a:cs typeface="Times New Roman" panose="02020603050405020304" charset="0"/>
                        </a:rPr>
                        <a:t>03</a:t>
                      </a:r>
                      <a:endParaRPr lang="en-US" altLang="en-US" sz="2700" b="0">
                        <a:solidFill>
                          <a:srgbClr val="000000"/>
                        </a:solidFill>
                        <a:uFillTx/>
                        <a:latin typeface="Times New Roman" panose="02020603050405020304" charset="0"/>
                        <a:ea typeface="Times New Roman" panose="02020603050405020304" charset="0"/>
                        <a:cs typeface="Times New Roman" panose="02020603050405020304" charset="0"/>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p>
                      <a:pPr indent="0">
                        <a:buNone/>
                      </a:pPr>
                      <a:r>
                        <a:rPr lang="zh-CN" altLang="en-US" sz="2700" b="0">
                          <a:solidFill>
                            <a:srgbClr val="000000"/>
                          </a:solidFill>
                          <a:uFillTx/>
                          <a:latin typeface="Times New Roman" panose="02020603050405020304" charset="0"/>
                          <a:ea typeface="宋体" panose="02010600030101010101" pitchFamily="2" charset="-122"/>
                          <a:cs typeface="Times New Roman" panose="02020603050405020304" charset="0"/>
                          <a:hlinkClick r:id="rId7" action="ppaction://hlinksldjump"/>
                        </a:rPr>
                        <a:t>总结筛选</a:t>
                      </a:r>
                      <a:endParaRPr lang="zh-CN" altLang="en-US" sz="2700" b="0">
                        <a:solidFill>
                          <a:srgbClr val="000000"/>
                        </a:solidFill>
                        <a:uFillTx/>
                        <a:latin typeface="Times New Roman" panose="02020603050405020304" charset="0"/>
                        <a:ea typeface="宋体" panose="02010600030101010101" pitchFamily="2" charset="-122"/>
                        <a:cs typeface="Times New Roman" panose="02020603050405020304" charset="0"/>
                        <a:hlinkClick r:id="rId7" action="ppaction://hlinksldjump"/>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bl>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624965" y="1573530"/>
            <a:ext cx="9531350" cy="4965700"/>
          </a:xfrm>
          <a:prstGeom prst="rect">
            <a:avLst/>
          </a:prstGeom>
          <a:noFill/>
        </p:spPr>
        <p:txBody>
          <a:bodyPr wrap="square" rtlCol="0" anchor="t">
            <a:spAutoFit/>
          </a:bodyPr>
          <a:p>
            <a:pPr indent="0" fontAlgn="auto">
              <a:lnSpc>
                <a:spcPct val="240000"/>
              </a:lnSpc>
              <a:buFont typeface="Wingdings" panose="05000000000000000000" charset="0"/>
              <a:buNone/>
            </a:pPr>
            <a:r>
              <a:rPr lang="en-US" altLang="zh-CN" sz="2400">
                <a:solidFill>
                  <a:schemeClr val="tx2"/>
                </a:solidFill>
                <a:uFillTx/>
                <a:latin typeface="Times New Roman" panose="02020603050405020304" charset="0"/>
                <a:ea typeface="宋体" panose="02010600030101010101" pitchFamily="2" charset="-122"/>
                <a:sym typeface="+mn-ea"/>
              </a:rPr>
              <a:t>1. </a:t>
            </a:r>
            <a:r>
              <a:rPr lang="zh-CN" altLang="en-US" sz="2400">
                <a:solidFill>
                  <a:schemeClr val="tx2"/>
                </a:solidFill>
                <a:uFillTx/>
                <a:latin typeface="Times New Roman" panose="02020603050405020304" charset="0"/>
                <a:ea typeface="宋体" panose="02010600030101010101" pitchFamily="2" charset="-122"/>
                <a:sym typeface="+mn-ea"/>
              </a:rPr>
              <a:t>企业申报</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900" fontAlgn="auto">
              <a:lnSpc>
                <a:spcPct val="240000"/>
              </a:lnSpc>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地方管理的建筑业企业</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265" fontAlgn="auto">
              <a:lnSpc>
                <a:spcPct val="240000"/>
              </a:lnSpc>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向工程所在地的建筑(建设)安全协会（分会）提出申请</a:t>
            </a:r>
            <a:endParaRPr lang="zh-CN" altLang="en-US" sz="2000">
              <a:solidFill>
                <a:schemeClr val="tx2"/>
              </a:solidFill>
              <a:uFillTx/>
              <a:latin typeface="Times New Roman" panose="02020603050405020304" charset="0"/>
              <a:ea typeface="宋体" panose="02010600030101010101" pitchFamily="2" charset="-122"/>
              <a:sym typeface="+mn-ea"/>
            </a:endParaRPr>
          </a:p>
          <a:p>
            <a:pPr marL="342900" indent="-342900" fontAlgn="auto">
              <a:lnSpc>
                <a:spcPct val="240000"/>
              </a:lnSpc>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有关行业和国资委管理的建筑业企业</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240000"/>
              </a:lnSpc>
              <a:buClrTx/>
              <a:buSzTx/>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向有关行业建设协会和国资委管理的建筑业企业集团提出申请</a:t>
            </a:r>
            <a:endParaRPr lang="zh-CN" altLang="en-US" sz="2000">
              <a:solidFill>
                <a:schemeClr val="tx2"/>
              </a:solidFill>
              <a:uFillTx/>
              <a:latin typeface="Times New Roman" panose="02020603050405020304" charset="0"/>
              <a:ea typeface="宋体" panose="02010600030101010101" pitchFamily="2" charset="-122"/>
              <a:sym typeface="+mn-ea"/>
            </a:endParaRPr>
          </a:p>
          <a:p>
            <a:pPr marL="285750" indent="0" fontAlgn="auto">
              <a:lnSpc>
                <a:spcPct val="240000"/>
              </a:lnSpc>
              <a:buFont typeface="Wingdings" panose="05000000000000000000" charset="0"/>
              <a:buNone/>
            </a:pPr>
            <a:endParaRPr lang="zh-CN" altLang="en-US" sz="2000">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1</a:t>
            </a:r>
            <a:r>
              <a:rPr lang="zh-CN" altLang="en-US" sz="2165" dirty="0">
                <a:solidFill>
                  <a:srgbClr val="113A59"/>
                </a:solidFill>
                <a:latin typeface="黑体" panose="02010609060101010101" charset="-122"/>
                <a:ea typeface="黑体" panose="02010609060101010101" charset="-122"/>
                <a:cs typeface="黑体" panose="02010609060101010101" charset="-122"/>
              </a:rPr>
              <a:t>  企业申报</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5" name="组合 4"/>
          <p:cNvGrpSpPr/>
          <p:nvPr/>
        </p:nvGrpSpPr>
        <p:grpSpPr>
          <a:xfrm>
            <a:off x="395649" y="210914"/>
            <a:ext cx="7576672" cy="731950"/>
            <a:chOff x="436" y="180"/>
            <a:chExt cx="8809" cy="851"/>
          </a:xfrm>
        </p:grpSpPr>
        <p:pic>
          <p:nvPicPr>
            <p:cNvPr id="6" name="图片 5" descr="图片1"/>
            <p:cNvPicPr>
              <a:picLocks noChangeAspect="1"/>
            </p:cNvPicPr>
            <p:nvPr/>
          </p:nvPicPr>
          <p:blipFill>
            <a:blip r:embed="rId1"/>
            <a:stretch>
              <a:fillRect/>
            </a:stretch>
          </p:blipFill>
          <p:spPr>
            <a:xfrm>
              <a:off x="436" y="180"/>
              <a:ext cx="843" cy="851"/>
            </a:xfrm>
            <a:prstGeom prst="rect">
              <a:avLst/>
            </a:prstGeom>
          </p:spPr>
        </p:pic>
        <p:sp>
          <p:nvSpPr>
            <p:cNvPr id="7" name="文本框 6"/>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645285" y="1398905"/>
            <a:ext cx="9531350" cy="4695190"/>
          </a:xfrm>
          <a:prstGeom prst="rect">
            <a:avLst/>
          </a:prstGeom>
          <a:noFill/>
        </p:spPr>
        <p:txBody>
          <a:bodyPr wrap="square" rtlCol="0" anchor="t">
            <a:spAutoFit/>
          </a:bodyPr>
          <a:p>
            <a:pPr indent="0" fontAlgn="auto">
              <a:lnSpc>
                <a:spcPct val="220000"/>
              </a:lnSpc>
              <a:buFont typeface="Wingdings" panose="05000000000000000000" charset="0"/>
              <a:buNone/>
            </a:pPr>
            <a:r>
              <a:rPr lang="en-US" altLang="zh-CN" sz="2400">
                <a:solidFill>
                  <a:schemeClr val="tx2"/>
                </a:solidFill>
                <a:uFillTx/>
                <a:latin typeface="Times New Roman" panose="02020603050405020304" charset="0"/>
                <a:ea typeface="宋体" panose="02010600030101010101" pitchFamily="2" charset="-122"/>
                <a:sym typeface="+mn-ea"/>
              </a:rPr>
              <a:t>2. </a:t>
            </a:r>
            <a:r>
              <a:rPr lang="zh-CN" altLang="en-US" sz="2400">
                <a:solidFill>
                  <a:schemeClr val="tx2"/>
                </a:solidFill>
                <a:uFillTx/>
                <a:latin typeface="Times New Roman" panose="02020603050405020304" charset="0"/>
                <a:ea typeface="宋体" panose="02010600030101010101" pitchFamily="2" charset="-122"/>
                <a:sym typeface="+mn-ea"/>
              </a:rPr>
              <a:t>申报资料</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900" fontAlgn="auto">
              <a:lnSpc>
                <a:spcPct val="220000"/>
              </a:lnSpc>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《建设工程项目施工安全生产标准化工地申请表》原件</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900" fontAlgn="auto">
              <a:lnSpc>
                <a:spcPct val="220000"/>
              </a:lnSpc>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企业法人营业执照、资质证书和安全生产许可证的复印件</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900" algn="l" fontAlgn="auto">
              <a:lnSpc>
                <a:spcPct val="220000"/>
              </a:lnSpc>
              <a:buClrTx/>
              <a:buSzTx/>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情况介绍</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220000"/>
              </a:lnSpc>
              <a:buClrTx/>
              <a:buSzTx/>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安全生产标准化建设管理与创新（包含疫情期间复工复产的方案版块）</a:t>
            </a:r>
            <a:endParaRPr lang="zh-CN" altLang="en-US" sz="20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220000"/>
              </a:lnSpc>
              <a:buClrTx/>
              <a:buSzTx/>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字数不得少于1500字</a:t>
            </a:r>
            <a:endParaRPr lang="zh-CN" altLang="en-US" sz="2000">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1</a:t>
            </a:r>
            <a:r>
              <a:rPr lang="zh-CN" altLang="en-US" sz="2165" dirty="0">
                <a:solidFill>
                  <a:srgbClr val="113A59"/>
                </a:solidFill>
                <a:latin typeface="黑体" panose="02010609060101010101" charset="-122"/>
                <a:ea typeface="黑体" panose="02010609060101010101" charset="-122"/>
                <a:cs typeface="黑体" panose="02010609060101010101" charset="-122"/>
              </a:rPr>
              <a:t>  企业申报</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5" name="组合 4"/>
          <p:cNvGrpSpPr/>
          <p:nvPr/>
        </p:nvGrpSpPr>
        <p:grpSpPr>
          <a:xfrm>
            <a:off x="395649" y="210914"/>
            <a:ext cx="7576672" cy="731950"/>
            <a:chOff x="436" y="180"/>
            <a:chExt cx="8809" cy="851"/>
          </a:xfrm>
        </p:grpSpPr>
        <p:pic>
          <p:nvPicPr>
            <p:cNvPr id="6" name="图片 5" descr="图片1"/>
            <p:cNvPicPr>
              <a:picLocks noChangeAspect="1"/>
            </p:cNvPicPr>
            <p:nvPr/>
          </p:nvPicPr>
          <p:blipFill>
            <a:blip r:embed="rId1"/>
            <a:stretch>
              <a:fillRect/>
            </a:stretch>
          </p:blipFill>
          <p:spPr>
            <a:xfrm>
              <a:off x="436" y="180"/>
              <a:ext cx="843" cy="851"/>
            </a:xfrm>
            <a:prstGeom prst="rect">
              <a:avLst/>
            </a:prstGeom>
          </p:spPr>
        </p:pic>
        <p:sp>
          <p:nvSpPr>
            <p:cNvPr id="7" name="文本框 6"/>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645285" y="1398905"/>
            <a:ext cx="9531350" cy="4502785"/>
          </a:xfrm>
          <a:prstGeom prst="rect">
            <a:avLst/>
          </a:prstGeom>
          <a:noFill/>
        </p:spPr>
        <p:txBody>
          <a:bodyPr wrap="square" rtlCol="0" anchor="t">
            <a:spAutoFit/>
          </a:bodyPr>
          <a:p>
            <a:pPr indent="0" fontAlgn="auto">
              <a:lnSpc>
                <a:spcPct val="210000"/>
              </a:lnSpc>
              <a:buFont typeface="Wingdings" panose="05000000000000000000" charset="0"/>
              <a:buNone/>
            </a:pPr>
            <a:r>
              <a:rPr lang="en-US" altLang="zh-CN" sz="2400">
                <a:solidFill>
                  <a:schemeClr val="tx2"/>
                </a:solidFill>
                <a:uFillTx/>
                <a:latin typeface="Times New Roman" panose="02020603050405020304" charset="0"/>
                <a:ea typeface="宋体" panose="02010600030101010101" pitchFamily="2" charset="-122"/>
                <a:sym typeface="+mn-ea"/>
              </a:rPr>
              <a:t>2. </a:t>
            </a:r>
            <a:r>
              <a:rPr lang="zh-CN" altLang="en-US" sz="2400">
                <a:solidFill>
                  <a:schemeClr val="tx2"/>
                </a:solidFill>
                <a:uFillTx/>
                <a:latin typeface="Times New Roman" panose="02020603050405020304" charset="0"/>
                <a:ea typeface="宋体" panose="02010600030101010101" pitchFamily="2" charset="-122"/>
                <a:sym typeface="+mn-ea"/>
              </a:rPr>
              <a:t>申报资料</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900" fontAlgn="auto">
              <a:lnSpc>
                <a:spcPct val="210000"/>
              </a:lnSpc>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 视频</a:t>
            </a:r>
            <a:r>
              <a:rPr lang="en-US" altLang="zh-CN" sz="2400">
                <a:solidFill>
                  <a:schemeClr val="tx2"/>
                </a:solidFill>
                <a:uFillTx/>
                <a:latin typeface="Times New Roman" panose="02020603050405020304" charset="0"/>
                <a:ea typeface="宋体" panose="02010600030101010101" pitchFamily="2" charset="-122"/>
                <a:sym typeface="+mn-ea"/>
              </a:rPr>
              <a:t>U</a:t>
            </a:r>
            <a:r>
              <a:rPr lang="zh-CN" altLang="en-US" sz="2400">
                <a:solidFill>
                  <a:schemeClr val="tx2"/>
                </a:solidFill>
                <a:uFillTx/>
                <a:latin typeface="Times New Roman" panose="02020603050405020304" charset="0"/>
                <a:ea typeface="宋体" panose="02010600030101010101" pitchFamily="2" charset="-122"/>
                <a:sym typeface="+mn-ea"/>
              </a:rPr>
              <a:t>盘</a:t>
            </a:r>
            <a:endParaRPr lang="zh-CN" altLang="en-US" sz="24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210000"/>
              </a:lnSpc>
              <a:buClrTx/>
              <a:buSzTx/>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反映施工工地安全生产标准化建设，</a:t>
            </a:r>
            <a:r>
              <a:rPr lang="zh-CN" altLang="en-US" sz="2000">
                <a:solidFill>
                  <a:schemeClr val="tx2"/>
                </a:solidFill>
                <a:uFillTx/>
                <a:latin typeface="Times New Roman" panose="02020603050405020304" charset="0"/>
                <a:ea typeface="宋体" panose="02010600030101010101" pitchFamily="2" charset="-122"/>
                <a:sym typeface="+mn-ea"/>
              </a:rPr>
              <a:t>包含疫情期间复工复产的方案实施版块</a:t>
            </a:r>
            <a:endParaRPr lang="zh-CN" altLang="en-US" sz="20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210000"/>
              </a:lnSpc>
              <a:buClrTx/>
              <a:buSzTx/>
              <a:buFont typeface="Wingdings" panose="05000000000000000000" charset="0"/>
              <a:buChar char="u"/>
            </a:pPr>
            <a:r>
              <a:rPr lang="zh-CN" altLang="en-US" sz="2000">
                <a:solidFill>
                  <a:schemeClr val="tx2"/>
                </a:solidFill>
                <a:uFillTx/>
                <a:latin typeface="Times New Roman" panose="02020603050405020304" charset="0"/>
                <a:ea typeface="宋体" panose="02010600030101010101" pitchFamily="2" charset="-122"/>
                <a:sym typeface="+mn-ea"/>
              </a:rPr>
              <a:t>不少于5分钟</a:t>
            </a:r>
            <a:endParaRPr lang="zh-CN" altLang="en-US" sz="2000">
              <a:solidFill>
                <a:schemeClr val="tx2"/>
              </a:solidFill>
              <a:uFillTx/>
              <a:latin typeface="Times New Roman" panose="02020603050405020304" charset="0"/>
              <a:ea typeface="宋体" panose="02010600030101010101" pitchFamily="2" charset="-122"/>
              <a:sym typeface="+mn-ea"/>
            </a:endParaRPr>
          </a:p>
          <a:p>
            <a:pPr marL="342900" indent="0" algn="l" fontAlgn="auto">
              <a:lnSpc>
                <a:spcPct val="170000"/>
              </a:lnSpc>
              <a:buClrTx/>
              <a:buSzTx/>
              <a:buFont typeface="Wingdings" panose="05000000000000000000" charset="0"/>
              <a:buNone/>
            </a:pPr>
            <a:r>
              <a:rPr lang="zh-CN" altLang="en-US" sz="2000">
                <a:solidFill>
                  <a:schemeClr val="tx2"/>
                </a:solidFill>
                <a:uFillTx/>
                <a:latin typeface="Times New Roman" panose="02020603050405020304" charset="0"/>
                <a:ea typeface="宋体" panose="02010600030101010101" pitchFamily="2" charset="-122"/>
                <a:sym typeface="+mn-ea"/>
              </a:rPr>
              <a:t>      注：具体资料及要求见各省、自治区、直辖市建设(建筑)安全协会、安全专业委员会(安全分会)，有关行业建设协会、国资委管理的有关建筑业企业相关文件通知</a:t>
            </a:r>
            <a:endParaRPr lang="zh-CN" altLang="en-US" sz="2000">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1</a:t>
            </a:r>
            <a:r>
              <a:rPr lang="zh-CN" altLang="en-US" sz="2165" dirty="0">
                <a:solidFill>
                  <a:srgbClr val="113A59"/>
                </a:solidFill>
                <a:latin typeface="黑体" panose="02010609060101010101" charset="-122"/>
                <a:ea typeface="黑体" panose="02010609060101010101" charset="-122"/>
                <a:cs typeface="黑体" panose="02010609060101010101" charset="-122"/>
              </a:rPr>
              <a:t>  企业申报</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5" name="组合 4"/>
          <p:cNvGrpSpPr/>
          <p:nvPr/>
        </p:nvGrpSpPr>
        <p:grpSpPr>
          <a:xfrm>
            <a:off x="395649" y="210914"/>
            <a:ext cx="7576672" cy="731950"/>
            <a:chOff x="436" y="180"/>
            <a:chExt cx="8809" cy="851"/>
          </a:xfrm>
        </p:grpSpPr>
        <p:pic>
          <p:nvPicPr>
            <p:cNvPr id="6" name="图片 5"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7" name="文本框 6"/>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678940" y="1550670"/>
            <a:ext cx="9341485" cy="4853940"/>
          </a:xfrm>
          <a:prstGeom prst="rect">
            <a:avLst/>
          </a:prstGeom>
          <a:noFill/>
        </p:spPr>
        <p:txBody>
          <a:bodyPr wrap="square" rtlCol="0" anchor="t">
            <a:spAutoFit/>
          </a:bodyPr>
          <a:p>
            <a:pPr indent="0" algn="l" fontAlgn="auto">
              <a:lnSpc>
                <a:spcPct val="180000"/>
              </a:lnSpc>
              <a:buClrTx/>
              <a:buSzTx/>
              <a:buFont typeface="+mj-lt"/>
              <a:buNone/>
            </a:pPr>
            <a:r>
              <a:rPr lang="en-US" altLang="zh-CN" sz="2400">
                <a:solidFill>
                  <a:schemeClr val="tx2"/>
                </a:solidFill>
                <a:uFillTx/>
                <a:latin typeface="Times New Roman" panose="02020603050405020304" charset="0"/>
                <a:ea typeface="宋体" panose="02010600030101010101" pitchFamily="2" charset="-122"/>
                <a:sym typeface="+mn-ea"/>
              </a:rPr>
              <a:t>1. </a:t>
            </a:r>
            <a:r>
              <a:rPr lang="zh-CN" altLang="en-US" sz="2400">
                <a:solidFill>
                  <a:schemeClr val="tx2"/>
                </a:solidFill>
                <a:uFillTx/>
                <a:latin typeface="Times New Roman" panose="02020603050405020304" charset="0"/>
                <a:ea typeface="宋体" panose="02010600030101010101" pitchFamily="2" charset="-122"/>
                <a:sym typeface="+mn-ea"/>
              </a:rPr>
              <a:t>推荐单位</a:t>
            </a:r>
            <a:endParaRPr lang="zh-CN" altLang="en-US" sz="24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180000"/>
              </a:lnSpc>
              <a:buClrTx/>
              <a:buSzTx/>
              <a:buFont typeface="Wingdings" panose="05000000000000000000" charset="0"/>
              <a:buChar char="Ø"/>
            </a:pPr>
            <a:r>
              <a:rPr lang="zh-CN" altLang="en-US" sz="2000">
                <a:solidFill>
                  <a:schemeClr val="tx2"/>
                </a:solidFill>
                <a:uFillTx/>
                <a:latin typeface="Times New Roman" panose="02020603050405020304" charset="0"/>
                <a:ea typeface="宋体" panose="02010600030101010101" pitchFamily="2" charset="-122"/>
                <a:sym typeface="+mn-ea"/>
              </a:rPr>
              <a:t>各省、自治区、直辖市建设(建筑)安全协会、安全专业委员会(安全分会)，有关行业建设协会、国资委管理的有关建筑业企业</a:t>
            </a:r>
            <a:endParaRPr lang="zh-CN" altLang="en-US" sz="2000">
              <a:solidFill>
                <a:schemeClr val="tx2"/>
              </a:solidFill>
              <a:uFillTx/>
              <a:latin typeface="Times New Roman" panose="02020603050405020304" charset="0"/>
              <a:ea typeface="宋体" panose="02010600030101010101" pitchFamily="2" charset="-122"/>
              <a:sym typeface="+mn-ea"/>
            </a:endParaRPr>
          </a:p>
          <a:p>
            <a:pPr indent="0" algn="l" fontAlgn="auto">
              <a:lnSpc>
                <a:spcPct val="180000"/>
              </a:lnSpc>
              <a:buClrTx/>
              <a:buSzTx/>
              <a:buFont typeface="Wingdings" panose="05000000000000000000" charset="0"/>
              <a:buNone/>
            </a:pPr>
            <a:r>
              <a:rPr lang="en-US" altLang="zh-CN" sz="2400">
                <a:solidFill>
                  <a:schemeClr val="tx2"/>
                </a:solidFill>
                <a:uFillTx/>
                <a:latin typeface="Times New Roman" panose="02020603050405020304" charset="0"/>
                <a:ea typeface="宋体" panose="02010600030101010101" pitchFamily="2" charset="-122"/>
                <a:sym typeface="+mn-ea"/>
              </a:rPr>
              <a:t>2. 征求有关建设工程安全监督机构的意见</a:t>
            </a:r>
            <a:endParaRPr lang="en-US" altLang="zh-CN" sz="2400">
              <a:solidFill>
                <a:schemeClr val="tx2"/>
              </a:solidFill>
              <a:uFillTx/>
              <a:latin typeface="Times New Roman" panose="02020603050405020304" charset="0"/>
              <a:ea typeface="宋体" panose="02010600030101010101" pitchFamily="2" charset="-122"/>
              <a:sym typeface="+mn-ea"/>
            </a:endParaRPr>
          </a:p>
          <a:p>
            <a:pPr algn="l" fontAlgn="auto">
              <a:lnSpc>
                <a:spcPct val="180000"/>
              </a:lnSpc>
              <a:buClrTx/>
              <a:buSzTx/>
              <a:buFont typeface="+mj-lt"/>
              <a:buNone/>
            </a:pPr>
            <a:r>
              <a:rPr lang="en-US" altLang="zh-CN" sz="2400">
                <a:solidFill>
                  <a:schemeClr val="tx2"/>
                </a:solidFill>
                <a:uFillTx/>
                <a:latin typeface="Times New Roman" panose="02020603050405020304" charset="0"/>
                <a:ea typeface="宋体" panose="02010600030101010101" pitchFamily="2" charset="-122"/>
                <a:sym typeface="+mn-ea"/>
              </a:rPr>
              <a:t>3. 组织交流</a:t>
            </a:r>
            <a:endParaRPr lang="en-US" altLang="zh-CN" sz="24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180000"/>
              </a:lnSpc>
              <a:buClrTx/>
              <a:buSzTx/>
              <a:buFont typeface="Wingdings" panose="05000000000000000000" charset="0"/>
              <a:buChar char="Ø"/>
            </a:pPr>
            <a:r>
              <a:rPr lang="zh-CN" altLang="en-US" sz="2000">
                <a:solidFill>
                  <a:schemeClr val="tx2"/>
                </a:solidFill>
                <a:uFillTx/>
                <a:latin typeface="Times New Roman" panose="02020603050405020304" charset="0"/>
                <a:ea typeface="宋体" panose="02010600030101010101" pitchFamily="2" charset="-122"/>
                <a:sym typeface="+mn-ea"/>
              </a:rPr>
              <a:t>推荐单位总结本地区、本系统内的观摩工地在施工安全生产标准化方面的亮点和推广经验</a:t>
            </a:r>
            <a:endParaRPr lang="zh-CN" altLang="en-US" sz="20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180000"/>
              </a:lnSpc>
              <a:buClrTx/>
              <a:buSzTx/>
              <a:buFont typeface="Wingdings" panose="05000000000000000000" charset="0"/>
              <a:buChar char="Ø"/>
            </a:pPr>
            <a:r>
              <a:rPr lang="zh-CN" altLang="en-US" sz="2000">
                <a:solidFill>
                  <a:schemeClr val="tx2"/>
                </a:solidFill>
                <a:uFillTx/>
                <a:latin typeface="Times New Roman" panose="02020603050405020304" charset="0"/>
                <a:ea typeface="宋体" panose="02010600030101010101" pitchFamily="2" charset="-122"/>
                <a:sym typeface="+mn-ea"/>
              </a:rPr>
              <a:t>推荐单位根据组织开展学习交流活动</a:t>
            </a:r>
            <a:endParaRPr lang="zh-CN" altLang="en-US" sz="2000">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2</a:t>
            </a:r>
            <a:r>
              <a:rPr lang="zh-CN" altLang="en-US" sz="2165" dirty="0">
                <a:solidFill>
                  <a:srgbClr val="113A59"/>
                </a:solidFill>
                <a:latin typeface="黑体" panose="02010609060101010101" charset="-122"/>
                <a:ea typeface="黑体" panose="02010609060101010101" charset="-122"/>
                <a:cs typeface="黑体" panose="02010609060101010101" charset="-122"/>
              </a:rPr>
              <a:t>  推荐</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6" name="组合 5"/>
          <p:cNvGrpSpPr/>
          <p:nvPr/>
        </p:nvGrpSpPr>
        <p:grpSpPr>
          <a:xfrm>
            <a:off x="395649" y="210914"/>
            <a:ext cx="7576672" cy="731950"/>
            <a:chOff x="436" y="180"/>
            <a:chExt cx="8809" cy="851"/>
          </a:xfrm>
        </p:grpSpPr>
        <p:pic>
          <p:nvPicPr>
            <p:cNvPr id="7" name="图片 6"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8" name="文本框 7"/>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638300" y="1551305"/>
            <a:ext cx="9654540" cy="4548505"/>
          </a:xfrm>
          <a:prstGeom prst="rect">
            <a:avLst/>
          </a:prstGeom>
          <a:noFill/>
        </p:spPr>
        <p:txBody>
          <a:bodyPr wrap="square" rtlCol="0" anchor="t">
            <a:spAutoFit/>
          </a:bodyPr>
          <a:p>
            <a:pPr indent="0" algn="l" fontAlgn="auto">
              <a:lnSpc>
                <a:spcPct val="210000"/>
              </a:lnSpc>
              <a:buClrTx/>
              <a:buSzTx/>
              <a:buFont typeface="+mj-lt"/>
              <a:buNone/>
            </a:pPr>
            <a:r>
              <a:rPr lang="en-US" altLang="zh-CN" sz="2800">
                <a:solidFill>
                  <a:schemeClr val="tx2"/>
                </a:solidFill>
                <a:uFillTx/>
                <a:latin typeface="Times New Roman" panose="02020603050405020304" charset="0"/>
                <a:ea typeface="宋体" panose="02010600030101010101" pitchFamily="2" charset="-122"/>
                <a:sym typeface="+mn-ea"/>
              </a:rPr>
              <a:t>4. </a:t>
            </a:r>
            <a:r>
              <a:rPr lang="zh-CN" altLang="en-US" sz="2800">
                <a:solidFill>
                  <a:schemeClr val="tx2"/>
                </a:solidFill>
                <a:uFillTx/>
                <a:latin typeface="Times New Roman" panose="02020603050405020304" charset="0"/>
                <a:ea typeface="宋体" panose="02010600030101010101" pitchFamily="2" charset="-122"/>
                <a:sym typeface="+mn-ea"/>
              </a:rPr>
              <a:t>资料</a:t>
            </a:r>
            <a:endParaRPr lang="zh-CN" altLang="en-US" sz="28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210000"/>
              </a:lnSpc>
              <a:buClrTx/>
              <a:buSzTx/>
              <a:buFont typeface="Wingdings" panose="05000000000000000000" charset="0"/>
              <a:buChar char="Ø"/>
            </a:pPr>
            <a:r>
              <a:rPr lang="zh-CN" altLang="en-US" sz="2200">
                <a:solidFill>
                  <a:schemeClr val="tx2"/>
                </a:solidFill>
                <a:uFillTx/>
                <a:latin typeface="Times New Roman" panose="02020603050405020304" charset="0"/>
                <a:ea typeface="宋体" panose="02010600030101010101" pitchFamily="2" charset="-122"/>
                <a:sym typeface="+mn-ea"/>
              </a:rPr>
              <a:t>推荐单位将学习交流资料电子版报送中国建筑业协会建筑安全与机械分会</a:t>
            </a:r>
            <a:endParaRPr lang="zh-CN" altLang="en-US" sz="22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210000"/>
              </a:lnSpc>
              <a:buClrTx/>
              <a:buSzTx/>
              <a:buFont typeface="Wingdings" panose="05000000000000000000" charset="0"/>
              <a:buChar char="Ø"/>
            </a:pPr>
            <a:r>
              <a:rPr lang="zh-CN" altLang="en-US" sz="2200">
                <a:solidFill>
                  <a:schemeClr val="tx2"/>
                </a:solidFill>
                <a:uFillTx/>
                <a:latin typeface="Times New Roman" panose="02020603050405020304" charset="0"/>
                <a:ea typeface="宋体" panose="02010600030101010101" pitchFamily="2" charset="-122"/>
                <a:sym typeface="+mn-ea"/>
              </a:rPr>
              <a:t>工程项目交流经验电子版材料</a:t>
            </a:r>
            <a:r>
              <a:rPr lang="en-US" altLang="zh-CN" sz="2200">
                <a:solidFill>
                  <a:schemeClr val="tx2"/>
                </a:solidFill>
                <a:uFillTx/>
                <a:latin typeface="Times New Roman" panose="02020603050405020304" charset="0"/>
                <a:ea typeface="宋体" panose="02010600030101010101" pitchFamily="2" charset="-122"/>
                <a:sym typeface="+mn-ea"/>
              </a:rPr>
              <a:t>1</a:t>
            </a:r>
            <a:r>
              <a:rPr lang="zh-CN" altLang="en-US" sz="2200">
                <a:solidFill>
                  <a:schemeClr val="tx2"/>
                </a:solidFill>
                <a:uFillTx/>
                <a:latin typeface="Times New Roman" panose="02020603050405020304" charset="0"/>
                <a:ea typeface="宋体" panose="02010600030101010101" pitchFamily="2" charset="-122"/>
                <a:sym typeface="+mn-ea"/>
              </a:rPr>
              <a:t>份(1500字以内)</a:t>
            </a:r>
            <a:endParaRPr lang="zh-CN" altLang="en-US" sz="2200">
              <a:solidFill>
                <a:schemeClr val="tx2"/>
              </a:solidFill>
              <a:uFillTx/>
              <a:latin typeface="Times New Roman" panose="02020603050405020304" charset="0"/>
              <a:ea typeface="宋体" panose="02010600030101010101" pitchFamily="2" charset="-122"/>
              <a:sym typeface="+mn-ea"/>
            </a:endParaRPr>
          </a:p>
          <a:p>
            <a:pPr marL="800100" lvl="1" indent="-342900" algn="l" fontAlgn="auto">
              <a:lnSpc>
                <a:spcPct val="210000"/>
              </a:lnSpc>
              <a:buClrTx/>
              <a:buSzTx/>
              <a:buFont typeface="Arial" panose="020B0604020202020204" pitchFamily="34" charset="0"/>
              <a:buChar char="•"/>
            </a:pPr>
            <a:r>
              <a:rPr lang="zh-CN" altLang="en-US" sz="2200">
                <a:solidFill>
                  <a:schemeClr val="tx2"/>
                </a:solidFill>
                <a:uFillTx/>
                <a:latin typeface="Times New Roman" panose="02020603050405020304" charset="0"/>
                <a:ea typeface="宋体" panose="02010600030101010101" pitchFamily="2" charset="-122"/>
                <a:sym typeface="+mn-ea"/>
              </a:rPr>
              <a:t>包括特色鲜明、务实管用、成效显著的安全生产标准化管理方面的创新案例</a:t>
            </a:r>
            <a:endParaRPr lang="zh-CN" altLang="en-US" sz="22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210000"/>
              </a:lnSpc>
              <a:buClrTx/>
              <a:buSzTx/>
              <a:buFont typeface="Wingdings" panose="05000000000000000000" charset="0"/>
              <a:buChar char="Ø"/>
            </a:pPr>
            <a:r>
              <a:rPr lang="zh-CN" altLang="en-US" sz="2200">
                <a:solidFill>
                  <a:schemeClr val="tx2"/>
                </a:solidFill>
                <a:uFillTx/>
                <a:latin typeface="Times New Roman" panose="02020603050405020304" charset="0"/>
                <a:ea typeface="宋体" panose="02010600030101010101" pitchFamily="2" charset="-122"/>
                <a:sym typeface="+mn-ea"/>
              </a:rPr>
              <a:t>反映工地实况的5分钟视频材料</a:t>
            </a:r>
            <a:endParaRPr lang="zh-CN" altLang="en-US" sz="2200">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2</a:t>
            </a:r>
            <a:r>
              <a:rPr lang="zh-CN" altLang="en-US" sz="2165" dirty="0">
                <a:solidFill>
                  <a:srgbClr val="113A59"/>
                </a:solidFill>
                <a:latin typeface="黑体" panose="02010609060101010101" charset="-122"/>
                <a:ea typeface="黑体" panose="02010609060101010101" charset="-122"/>
                <a:cs typeface="黑体" panose="02010609060101010101" charset="-122"/>
              </a:rPr>
              <a:t>  推荐</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6" name="组合 5"/>
          <p:cNvGrpSpPr/>
          <p:nvPr/>
        </p:nvGrpSpPr>
        <p:grpSpPr>
          <a:xfrm>
            <a:off x="395649" y="210914"/>
            <a:ext cx="7576672" cy="731950"/>
            <a:chOff x="436" y="180"/>
            <a:chExt cx="8809" cy="851"/>
          </a:xfrm>
        </p:grpSpPr>
        <p:pic>
          <p:nvPicPr>
            <p:cNvPr id="7" name="图片 6"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8" name="文本框 7"/>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800225" y="1652270"/>
            <a:ext cx="9341485" cy="3938270"/>
          </a:xfrm>
          <a:prstGeom prst="rect">
            <a:avLst/>
          </a:prstGeom>
          <a:noFill/>
        </p:spPr>
        <p:txBody>
          <a:bodyPr wrap="square" rtlCol="0" anchor="t">
            <a:spAutoFit/>
          </a:bodyPr>
          <a:p>
            <a:pPr indent="0" algn="l" fontAlgn="auto">
              <a:lnSpc>
                <a:spcPct val="250000"/>
              </a:lnSpc>
              <a:buClrTx/>
              <a:buSzTx/>
              <a:buFont typeface="+mj-lt"/>
              <a:buNone/>
            </a:pPr>
            <a:r>
              <a:rPr lang="en-US" altLang="zh-CN" sz="2800">
                <a:solidFill>
                  <a:schemeClr val="tx2"/>
                </a:solidFill>
                <a:uFillTx/>
                <a:latin typeface="Times New Roman" panose="02020603050405020304" charset="0"/>
                <a:ea typeface="宋体" panose="02010600030101010101" pitchFamily="2" charset="-122"/>
                <a:sym typeface="+mn-ea"/>
              </a:rPr>
              <a:t>1. </a:t>
            </a:r>
            <a:r>
              <a:rPr lang="zh-CN" altLang="en-US" sz="2800">
                <a:solidFill>
                  <a:schemeClr val="tx2"/>
                </a:solidFill>
                <a:uFillTx/>
                <a:latin typeface="Times New Roman" panose="02020603050405020304" charset="0"/>
                <a:ea typeface="宋体" panose="02010600030101010101" pitchFamily="2" charset="-122"/>
                <a:sym typeface="+mn-ea"/>
              </a:rPr>
              <a:t>分会</a:t>
            </a:r>
            <a:r>
              <a:rPr lang="zh-CN" altLang="en-US" sz="2800">
                <a:solidFill>
                  <a:schemeClr val="tx2"/>
                </a:solidFill>
                <a:uFillTx/>
                <a:latin typeface="Times New Roman" panose="02020603050405020304" charset="0"/>
                <a:ea typeface="宋体" panose="02010600030101010101" pitchFamily="2" charset="-122"/>
                <a:sym typeface="+mn-ea"/>
              </a:rPr>
              <a:t>总结筛选</a:t>
            </a:r>
            <a:endParaRPr lang="zh-CN" altLang="en-US" sz="28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250000"/>
              </a:lnSpc>
              <a:buClrTx/>
              <a:buSzTx/>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中国建筑业协会建筑安全与机械分会</a:t>
            </a:r>
            <a:endParaRPr lang="zh-CN" altLang="en-US" sz="24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250000"/>
              </a:lnSpc>
              <a:buClrTx/>
              <a:buSzTx/>
              <a:buFont typeface="Wingdings" panose="05000000000000000000" charset="0"/>
              <a:buChar char="Ø"/>
            </a:pPr>
            <a:r>
              <a:rPr lang="zh-CN" altLang="en-US" sz="2400">
                <a:solidFill>
                  <a:schemeClr val="tx2"/>
                </a:solidFill>
                <a:uFillTx/>
                <a:latin typeface="Times New Roman" panose="02020603050405020304" charset="0"/>
                <a:ea typeface="宋体" panose="02010600030101010101" pitchFamily="2" charset="-122"/>
                <a:sym typeface="+mn-ea"/>
              </a:rPr>
              <a:t>整理、汇总经验交流材料，总结学习交流活动开展情况，筛选出可在全国推广学习交流的优秀经验和做法</a:t>
            </a:r>
            <a:endParaRPr lang="zh-CN" altLang="en-US" sz="2400">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3</a:t>
            </a:r>
            <a:r>
              <a:rPr lang="zh-CN" altLang="en-US" sz="2165" dirty="0">
                <a:solidFill>
                  <a:srgbClr val="113A59"/>
                </a:solidFill>
                <a:latin typeface="黑体" panose="02010609060101010101" charset="-122"/>
                <a:ea typeface="黑体" panose="02010609060101010101" charset="-122"/>
                <a:cs typeface="黑体" panose="02010609060101010101" charset="-122"/>
              </a:rPr>
              <a:t>  总结筛选</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6" name="组合 5"/>
          <p:cNvGrpSpPr/>
          <p:nvPr/>
        </p:nvGrpSpPr>
        <p:grpSpPr>
          <a:xfrm>
            <a:off x="395649" y="210914"/>
            <a:ext cx="7576672" cy="731950"/>
            <a:chOff x="436" y="180"/>
            <a:chExt cx="8809" cy="851"/>
          </a:xfrm>
        </p:grpSpPr>
        <p:pic>
          <p:nvPicPr>
            <p:cNvPr id="7" name="图片 6"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8" name="文本框 7"/>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文本框 1"/>
          <p:cNvSpPr txBox="1"/>
          <p:nvPr/>
        </p:nvSpPr>
        <p:spPr>
          <a:xfrm>
            <a:off x="1546860" y="1398905"/>
            <a:ext cx="9595485" cy="5020310"/>
          </a:xfrm>
          <a:prstGeom prst="rect">
            <a:avLst/>
          </a:prstGeom>
          <a:noFill/>
        </p:spPr>
        <p:txBody>
          <a:bodyPr wrap="square" rtlCol="0" anchor="t">
            <a:spAutoFit/>
          </a:bodyPr>
          <a:p>
            <a:pPr indent="0" algn="l" fontAlgn="auto">
              <a:lnSpc>
                <a:spcPct val="180000"/>
              </a:lnSpc>
              <a:buClrTx/>
              <a:buSzTx/>
              <a:buFont typeface="+mj-lt"/>
              <a:buNone/>
            </a:pPr>
            <a:r>
              <a:rPr lang="en-US" altLang="zh-CN" sz="2600">
                <a:solidFill>
                  <a:schemeClr val="tx2"/>
                </a:solidFill>
                <a:uFillTx/>
                <a:latin typeface="Times New Roman" panose="02020603050405020304" charset="0"/>
                <a:ea typeface="宋体" panose="02010600030101010101" pitchFamily="2" charset="-122"/>
                <a:sym typeface="+mn-ea"/>
              </a:rPr>
              <a:t>2. </a:t>
            </a:r>
            <a:r>
              <a:rPr lang="zh-CN" altLang="en-US" sz="2600">
                <a:solidFill>
                  <a:schemeClr val="tx2"/>
                </a:solidFill>
                <a:uFillTx/>
                <a:latin typeface="Times New Roman" panose="02020603050405020304" charset="0"/>
                <a:ea typeface="宋体" panose="02010600030101010101" pitchFamily="2" charset="-122"/>
                <a:sym typeface="+mn-ea"/>
              </a:rPr>
              <a:t>资料</a:t>
            </a:r>
            <a:endParaRPr lang="zh-CN" altLang="en-US" sz="26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180000"/>
              </a:lnSpc>
              <a:buClrTx/>
              <a:buSzTx/>
              <a:buFont typeface="Wingdings" panose="05000000000000000000" charset="0"/>
              <a:buChar char="Ø"/>
            </a:pPr>
            <a:r>
              <a:rPr lang="zh-CN" altLang="en-US" sz="2000">
                <a:solidFill>
                  <a:schemeClr val="tx2"/>
                </a:solidFill>
                <a:uFillTx/>
                <a:latin typeface="Times New Roman" panose="02020603050405020304" charset="0"/>
                <a:ea typeface="宋体" panose="02010600030101010101" pitchFamily="2" charset="-122"/>
                <a:sym typeface="+mn-ea"/>
              </a:rPr>
              <a:t>在全国范围进行学习交流的建设工程项目施工安全生产标准化工地的建筑业企业</a:t>
            </a:r>
            <a:endParaRPr lang="zh-CN" altLang="en-US" sz="20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180000"/>
              </a:lnSpc>
              <a:buClrTx/>
              <a:buSzTx/>
              <a:buFont typeface="Wingdings" panose="05000000000000000000" charset="0"/>
              <a:buChar char="Ø"/>
            </a:pPr>
            <a:r>
              <a:rPr lang="zh-CN" altLang="en-US" sz="2000">
                <a:solidFill>
                  <a:schemeClr val="tx2"/>
                </a:solidFill>
                <a:uFillTx/>
                <a:latin typeface="Times New Roman" panose="02020603050405020304" charset="0"/>
                <a:ea typeface="宋体" panose="02010600030101010101" pitchFamily="2" charset="-122"/>
                <a:sym typeface="+mn-ea"/>
              </a:rPr>
              <a:t>《建设工程项目施工安全生产标准化工地申请表》</a:t>
            </a:r>
            <a:endParaRPr lang="zh-CN" altLang="en-US" sz="20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180000"/>
              </a:lnSpc>
              <a:buClrTx/>
              <a:buSzTx/>
              <a:buFont typeface="Wingdings" panose="05000000000000000000" charset="0"/>
              <a:buChar char="Ø"/>
            </a:pPr>
            <a:r>
              <a:rPr lang="zh-CN" altLang="en-US" sz="2000">
                <a:solidFill>
                  <a:schemeClr val="tx2"/>
                </a:solidFill>
                <a:uFillTx/>
                <a:latin typeface="Times New Roman" panose="02020603050405020304" charset="0"/>
                <a:ea typeface="宋体" panose="02010600030101010101" pitchFamily="2" charset="-122"/>
                <a:sym typeface="+mn-ea"/>
              </a:rPr>
              <a:t>企业法人营业执照、资质证书和安全生产许可证的复印件</a:t>
            </a:r>
            <a:endParaRPr lang="zh-CN" altLang="en-US" sz="2000">
              <a:solidFill>
                <a:schemeClr val="tx2"/>
              </a:solidFill>
              <a:uFillTx/>
              <a:latin typeface="Times New Roman" panose="02020603050405020304" charset="0"/>
              <a:ea typeface="宋体" panose="02010600030101010101" pitchFamily="2" charset="-122"/>
              <a:sym typeface="+mn-ea"/>
            </a:endParaRPr>
          </a:p>
          <a:p>
            <a:pPr marL="457200" indent="-457200" algn="l" fontAlgn="auto">
              <a:lnSpc>
                <a:spcPct val="180000"/>
              </a:lnSpc>
              <a:buClrTx/>
              <a:buSzTx/>
              <a:buFont typeface="Wingdings" panose="05000000000000000000" charset="0"/>
              <a:buChar char="Ø"/>
            </a:pPr>
            <a:r>
              <a:rPr lang="zh-CN" altLang="en-US" sz="2000">
                <a:solidFill>
                  <a:schemeClr val="tx2"/>
                </a:solidFill>
                <a:uFillTx/>
                <a:latin typeface="Times New Roman" panose="02020603050405020304" charset="0"/>
                <a:ea typeface="宋体" panose="02010600030101010101" pitchFamily="2" charset="-122"/>
                <a:sym typeface="+mn-ea"/>
              </a:rPr>
              <a:t>工地安全生产标准化建设及管理创新的情况介绍</a:t>
            </a:r>
            <a:endParaRPr lang="zh-CN" altLang="en-US" sz="2000">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180000"/>
              </a:lnSpc>
              <a:buClrTx/>
              <a:buSzTx/>
              <a:buFont typeface="Wingdings" panose="05000000000000000000" charset="0"/>
              <a:buChar char="u"/>
            </a:pPr>
            <a:r>
              <a:rPr lang="zh-CN" altLang="en-US">
                <a:solidFill>
                  <a:schemeClr val="tx2"/>
                </a:solidFill>
                <a:uFillTx/>
                <a:latin typeface="Times New Roman" panose="02020603050405020304" charset="0"/>
                <a:ea typeface="宋体" panose="02010600030101010101" pitchFamily="2" charset="-122"/>
                <a:sym typeface="+mn-ea"/>
              </a:rPr>
              <a:t>主要业绩、做法、经验及其相应的证明材料</a:t>
            </a:r>
            <a:endParaRPr lang="zh-CN" altLang="en-US">
              <a:solidFill>
                <a:schemeClr val="tx2"/>
              </a:solidFill>
              <a:uFillTx/>
              <a:latin typeface="Times New Roman" panose="02020603050405020304" charset="0"/>
              <a:ea typeface="宋体" panose="02010600030101010101" pitchFamily="2" charset="-122"/>
              <a:sym typeface="+mn-ea"/>
            </a:endParaRPr>
          </a:p>
          <a:p>
            <a:pPr marL="342900" indent="342265" algn="l" fontAlgn="auto">
              <a:lnSpc>
                <a:spcPct val="180000"/>
              </a:lnSpc>
              <a:buClrTx/>
              <a:buSzTx/>
              <a:buFont typeface="Wingdings" panose="05000000000000000000" charset="0"/>
              <a:buChar char="u"/>
            </a:pPr>
            <a:r>
              <a:rPr lang="zh-CN" altLang="en-US">
                <a:solidFill>
                  <a:schemeClr val="tx2"/>
                </a:solidFill>
                <a:uFillTx/>
                <a:latin typeface="Times New Roman" panose="02020603050405020304" charset="0"/>
                <a:ea typeface="宋体" panose="02010600030101010101" pitchFamily="2" charset="-122"/>
                <a:sym typeface="+mn-ea"/>
              </a:rPr>
              <a:t>获省级建设工程项目施工安全生产标准化工地</a:t>
            </a:r>
            <a:endParaRPr lang="zh-CN" altLang="en-US">
              <a:solidFill>
                <a:schemeClr val="tx2"/>
              </a:solidFill>
              <a:uFillTx/>
              <a:latin typeface="Times New Roman" panose="02020603050405020304" charset="0"/>
              <a:ea typeface="宋体" panose="02010600030101010101" pitchFamily="2" charset="-122"/>
              <a:sym typeface="+mn-ea"/>
            </a:endParaRPr>
          </a:p>
          <a:p>
            <a:pPr marL="628650" indent="-285750" algn="l" fontAlgn="auto">
              <a:lnSpc>
                <a:spcPct val="180000"/>
              </a:lnSpc>
              <a:buClrTx/>
              <a:buSzTx/>
              <a:buFont typeface="Wingdings" panose="05000000000000000000" charset="0"/>
              <a:buChar char="u"/>
            </a:pPr>
            <a:r>
              <a:rPr lang="zh-CN" altLang="en-US">
                <a:solidFill>
                  <a:schemeClr val="tx2"/>
                </a:solidFill>
                <a:uFillTx/>
                <a:latin typeface="Times New Roman" panose="02020603050405020304" charset="0"/>
                <a:ea typeface="宋体" panose="02010600030101010101" pitchFamily="2" charset="-122"/>
                <a:sym typeface="+mn-ea"/>
              </a:rPr>
              <a:t> 住房城乡建设主管部门或委托建筑施工安全监督机构对相应的建筑施工项目、建筑施工企业安全生产标准化评定结果等文件复印件</a:t>
            </a:r>
            <a:endParaRPr lang="zh-CN" altLang="en-US">
              <a:solidFill>
                <a:schemeClr val="tx2"/>
              </a:solidFill>
              <a:uFillTx/>
              <a:latin typeface="Times New Roman" panose="02020603050405020304" charset="0"/>
              <a:ea typeface="宋体" panose="02010600030101010101" pitchFamily="2" charset="-122"/>
              <a:sym typeface="+mn-ea"/>
            </a:endParaRPr>
          </a:p>
        </p:txBody>
      </p:sp>
      <p:sp>
        <p:nvSpPr>
          <p:cNvPr id="9" name="文本框 8"/>
          <p:cNvSpPr txBox="1"/>
          <p:nvPr/>
        </p:nvSpPr>
        <p:spPr>
          <a:xfrm>
            <a:off x="1100075" y="973828"/>
            <a:ext cx="2565696" cy="424815"/>
          </a:xfrm>
          <a:prstGeom prst="rect">
            <a:avLst/>
          </a:prstGeom>
          <a:noFill/>
        </p:spPr>
        <p:txBody>
          <a:bodyPr wrap="square" rtlCol="0">
            <a:spAutoFit/>
          </a:bodyPr>
          <a:p>
            <a:r>
              <a:rPr lang="zh-CN" altLang="en-US" sz="2165" dirty="0">
                <a:solidFill>
                  <a:srgbClr val="113A59"/>
                </a:solidFill>
                <a:latin typeface="Times New Roman" panose="02020603050405020304" charset="0"/>
                <a:ea typeface="黑体" panose="02010609060101010101" charset="-122"/>
                <a:cs typeface="Times New Roman" panose="02020603050405020304" charset="0"/>
              </a:rPr>
              <a:t>0</a:t>
            </a:r>
            <a:r>
              <a:rPr lang="en-US" altLang="zh-CN" sz="2165" dirty="0">
                <a:solidFill>
                  <a:srgbClr val="113A59"/>
                </a:solidFill>
                <a:latin typeface="Times New Roman" panose="02020603050405020304" charset="0"/>
                <a:ea typeface="黑体" panose="02010609060101010101" charset="-122"/>
                <a:cs typeface="Times New Roman" panose="02020603050405020304" charset="0"/>
              </a:rPr>
              <a:t>3</a:t>
            </a:r>
            <a:r>
              <a:rPr lang="zh-CN" altLang="en-US" sz="2165" dirty="0">
                <a:solidFill>
                  <a:srgbClr val="113A59"/>
                </a:solidFill>
                <a:latin typeface="黑体" panose="02010609060101010101" charset="-122"/>
                <a:ea typeface="黑体" panose="02010609060101010101" charset="-122"/>
                <a:cs typeface="黑体" panose="02010609060101010101" charset="-122"/>
              </a:rPr>
              <a:t>  总结筛选</a:t>
            </a:r>
            <a:endParaRPr lang="zh-CN" altLang="en-US" sz="2165" dirty="0">
              <a:solidFill>
                <a:srgbClr val="113A59"/>
              </a:solidFill>
              <a:latin typeface="黑体" panose="02010609060101010101" charset="-122"/>
              <a:ea typeface="黑体" panose="02010609060101010101" charset="-122"/>
              <a:cs typeface="黑体" panose="02010609060101010101" charset="-122"/>
            </a:endParaRPr>
          </a:p>
        </p:txBody>
      </p:sp>
      <p:grpSp>
        <p:nvGrpSpPr>
          <p:cNvPr id="6" name="组合 5"/>
          <p:cNvGrpSpPr/>
          <p:nvPr/>
        </p:nvGrpSpPr>
        <p:grpSpPr>
          <a:xfrm>
            <a:off x="395649" y="210914"/>
            <a:ext cx="7576672" cy="731950"/>
            <a:chOff x="436" y="180"/>
            <a:chExt cx="8809" cy="851"/>
          </a:xfrm>
        </p:grpSpPr>
        <p:pic>
          <p:nvPicPr>
            <p:cNvPr id="7" name="图片 6"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8" name="文本框 7"/>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p="http://schemas.openxmlformats.org/presentationml/2006/main">
  <p:tag name="KSO_WM_UNIT_TABLE_BEAUTIFY" val="smartTable{9ddaf443-9415-4fc8-a062-2e7a6d5139a1}"/>
  <p:tag name="TABLE_ENDDRAG_ORIGIN_RECT" val="339*302"/>
  <p:tag name="TABLE_ENDDRAG_RECT" val="297*142*339*302"/>
</p:tagLst>
</file>

<file path=ppt/tags/tag2.xml><?xml version="1.0" encoding="utf-8"?>
<p:tagLst xmlns:p="http://schemas.openxmlformats.org/presentationml/2006/main">
  <p:tag name="TIMING" val="|2.2|1.4|0.8|0.7|0.7|0.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extLst>
      <a:ext uri="{D81B5157-A7B6-4480-A006-42BB1BC3E7BB}">
        <wpsdc:hlinkScheme xmlns:wpsdc="http://www.wps.cn/officeDocument/2017/drawingmlCustomData" underline="false"/>
      </a:ext>
    </a:extLst>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1266</Words>
  <Application>WPS 演示</Application>
  <PresentationFormat>宽屏</PresentationFormat>
  <Paragraphs>114</Paragraphs>
  <Slides>11</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11</vt:i4>
      </vt:variant>
    </vt:vector>
  </HeadingPairs>
  <TitlesOfParts>
    <vt:vector size="23" baseType="lpstr">
      <vt:lpstr>Arial</vt:lpstr>
      <vt:lpstr>宋体</vt:lpstr>
      <vt:lpstr>Wingdings</vt:lpstr>
      <vt:lpstr>微软雅黑</vt:lpstr>
      <vt:lpstr>楷体</vt:lpstr>
      <vt:lpstr>Times New Roman</vt:lpstr>
      <vt:lpstr>Wingdings</vt:lpstr>
      <vt:lpstr>黑体</vt:lpstr>
      <vt:lpstr>Calibri</vt:lpstr>
      <vt:lpstr>Arial Unicode MS</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sd</cp:lastModifiedBy>
  <cp:revision>3</cp:revision>
  <dcterms:created xsi:type="dcterms:W3CDTF">2020-11-03T01:04:00Z</dcterms:created>
  <dcterms:modified xsi:type="dcterms:W3CDTF">2021-02-01T07:00:25Z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